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0" r:id="rId3"/>
    <p:sldId id="282" r:id="rId4"/>
    <p:sldId id="261" r:id="rId5"/>
    <p:sldId id="284" r:id="rId6"/>
    <p:sldId id="285" r:id="rId7"/>
    <p:sldId id="273" r:id="rId8"/>
    <p:sldId id="268" r:id="rId9"/>
    <p:sldId id="274" r:id="rId10"/>
    <p:sldId id="275" r:id="rId11"/>
    <p:sldId id="277" r:id="rId12"/>
    <p:sldId id="265" r:id="rId13"/>
    <p:sldId id="278" r:id="rId14"/>
    <p:sldId id="283" r:id="rId15"/>
    <p:sldId id="279" r:id="rId16"/>
    <p:sldId id="280" r:id="rId17"/>
    <p:sldId id="281" r:id="rId18"/>
    <p:sldId id="286" r:id="rId19"/>
    <p:sldId id="26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7" d="100"/>
          <a:sy n="87" d="100"/>
        </p:scale>
        <p:origin x="-485"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6/15/2023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Πανοραμική 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48A87A34-81AB-432B-8DAE-1953F412C126}"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l-GR"/>
              <a:t>Κάντε κλικ για να επεξεργαστείτε τον τίτλο υποδείγματος</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48A87A34-81AB-432B-8DAE-1953F412C126}"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Εισαγωγικά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l-GR"/>
              <a:t>Κάντε κλικ για να επεξεργαστείτε τον τίτλο υποδείγματος</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48A87A34-81AB-432B-8DAE-1953F412C126}"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l-GR"/>
              <a:t>Κάντε κλικ για να επεξεργαστείτε τον τίτλο υποδείγματος</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48A87A34-81AB-432B-8DAE-1953F412C126}"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στήλες">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l-GR"/>
              <a:t>Κάντε κλικ για να επεξεργαστείτε τον τίτλο υποδείγματος</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3" name="Date Placeholder 2"/>
          <p:cNvSpPr>
            <a:spLocks noGrp="1"/>
          </p:cNvSpPr>
          <p:nvPr>
            <p:ph type="dt" sz="half" idx="10"/>
          </p:nvPr>
        </p:nvSpPr>
        <p:spPr/>
        <p:txBody>
          <a:bodyPr/>
          <a:lstStyle/>
          <a:p>
            <a:fld id="{48A87A34-81AB-432B-8DAE-1953F412C126}" type="datetimeFigureOut">
              <a:rPr lang="en-US" dirty="0"/>
              <a:t>6/15/2023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Στήλη 3 εικόνων">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l-GR"/>
              <a:t>Κάντε κλικ για να επεξεργαστείτε τον τίτλο υποδείγματος</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l-GR"/>
              <a:t>Κάντε κλικ στο εικονίδιο για να προσθέσετε εικόνα</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l-GR"/>
              <a:t>Κάντε κλικ στο εικονίδιο για να προσθέσετε εικόνα</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l-GR"/>
              <a:t>Κάντε κλικ στο εικονίδιο για να προσθέσετε εικόνα</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3" name="Date Placeholder 2"/>
          <p:cNvSpPr>
            <a:spLocks noGrp="1"/>
          </p:cNvSpPr>
          <p:nvPr>
            <p:ph type="dt" sz="half" idx="10"/>
          </p:nvPr>
        </p:nvSpPr>
        <p:spPr/>
        <p:txBody>
          <a:bodyPr/>
          <a:lstStyle/>
          <a:p>
            <a:fld id="{48A87A34-81AB-432B-8DAE-1953F412C126}" type="datetimeFigureOut">
              <a:rPr lang="en-US" dirty="0"/>
              <a:t>6/15/2023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ncho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48A87A34-81AB-432B-8DAE-1953F412C126}" type="datetimeFigureOut">
              <a:rPr lang="en-US" dirty="0"/>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141410" y="3073397"/>
            <a:ext cx="4878391" cy="2717801"/>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6172200" y="3073397"/>
            <a:ext cx="4875210" cy="2717801"/>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48A87A34-81AB-432B-8DAE-1953F412C126}"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48A87A34-81AB-432B-8DAE-1953F412C126}"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6/15/2023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Ορθογώνιο 1"/>
          <p:cNvSpPr/>
          <p:nvPr/>
        </p:nvSpPr>
        <p:spPr>
          <a:xfrm>
            <a:off x="1861038" y="3487518"/>
            <a:ext cx="10322169" cy="2677656"/>
          </a:xfrm>
          <a:prstGeom prst="rect">
            <a:avLst/>
          </a:prstGeom>
        </p:spPr>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smtClean="0">
                <a:ln w="11430"/>
                <a:solidFill>
                  <a:srgbClr val="FFFF00"/>
                </a:solidFill>
                <a:effectLst>
                  <a:outerShdw blurRad="50800" dist="39000" dir="5460000" algn="tl">
                    <a:srgbClr val="000000">
                      <a:alpha val="38000"/>
                    </a:srgbClr>
                  </a:outerShdw>
                </a:effectLst>
              </a:rPr>
              <a:t>DPIEK-</a:t>
            </a:r>
            <a:r>
              <a:rPr lang="en-US" sz="6000" b="1" dirty="0" err="1" smtClean="0">
                <a:ln w="11430"/>
                <a:solidFill>
                  <a:srgbClr val="FFFF00"/>
                </a:solidFill>
                <a:effectLst>
                  <a:outerShdw blurRad="50800" dist="39000" dir="5460000" algn="tl">
                    <a:srgbClr val="000000">
                      <a:alpha val="38000"/>
                    </a:srgbClr>
                  </a:outerShdw>
                </a:effectLst>
              </a:rPr>
              <a:t>Patras</a:t>
            </a:r>
            <a:r>
              <a:rPr lang="en-US" sz="6000" b="1" dirty="0" smtClean="0">
                <a:ln w="11430"/>
                <a:solidFill>
                  <a:srgbClr val="FFFF00"/>
                </a:solidFill>
                <a:effectLst>
                  <a:outerShdw blurRad="50800" dist="39000" dir="5460000" algn="tl">
                    <a:srgbClr val="000000">
                      <a:alpha val="38000"/>
                    </a:srgbClr>
                  </a:outerShdw>
                </a:effectLst>
              </a:rPr>
              <a:t>-Marine-Explorer</a:t>
            </a:r>
            <a:endParaRPr lang="el-GR" sz="6000" b="1" dirty="0" smtClean="0">
              <a:ln w="11430"/>
              <a:solidFill>
                <a:srgbClr val="FFFF00"/>
              </a:solidFill>
              <a:effectLst>
                <a:outerShdw blurRad="50800" dist="39000" dir="5460000" algn="tl">
                  <a:srgbClr val="000000">
                    <a:alpha val="38000"/>
                  </a:srgbClr>
                </a:outerShdw>
              </a:effectLst>
            </a:endParaRPr>
          </a:p>
          <a:p>
            <a:pPr algn="ctr"/>
            <a:r>
              <a:rPr lang="el-GR" sz="6000" b="1" dirty="0" smtClean="0">
                <a:ln w="11430"/>
                <a:solidFill>
                  <a:srgbClr val="FFFF00"/>
                </a:solidFill>
                <a:effectLst>
                  <a:outerShdw blurRad="50800" dist="39000" dir="5460000" algn="tl">
                    <a:srgbClr val="000000">
                      <a:alpha val="38000"/>
                    </a:srgbClr>
                  </a:outerShdw>
                </a:effectLst>
              </a:rPr>
              <a:t>Θαλάσσιος </a:t>
            </a:r>
            <a:r>
              <a:rPr lang="el-GR" sz="6000" b="1" dirty="0">
                <a:ln w="11430"/>
                <a:solidFill>
                  <a:srgbClr val="FFFF00"/>
                </a:solidFill>
                <a:effectLst>
                  <a:outerShdw blurRad="50800" dist="39000" dir="5460000" algn="tl">
                    <a:srgbClr val="000000">
                      <a:alpha val="38000"/>
                    </a:srgbClr>
                  </a:outerShdw>
                </a:effectLst>
              </a:rPr>
              <a:t>Εξερευνητής </a:t>
            </a:r>
            <a:r>
              <a:rPr lang="el-GR" sz="4800" b="1" dirty="0">
                <a:ln w="11430"/>
                <a:solidFill>
                  <a:srgbClr val="FFFF00"/>
                </a:solidFill>
                <a:effectLst>
                  <a:outerShdw blurRad="50800" dist="39000" dir="5460000" algn="tl">
                    <a:srgbClr val="000000">
                      <a:alpha val="38000"/>
                    </a:srgbClr>
                  </a:outerShdw>
                </a:effectLst>
              </a:rPr>
              <a:t>Δημόσιο Πειραματικό ΙΕΚ Πάτρας</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907" y="257714"/>
            <a:ext cx="6444761" cy="327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Εικόνα 5">
            <a:extLst>
              <a:ext uri="{FF2B5EF4-FFF2-40B4-BE49-F238E27FC236}">
                <a16:creationId xmlns:a16="http://schemas.microsoft.com/office/drawing/2014/main" xmlns="" id="{12271A20-EB56-B2EF-ECCE-57C20DF6B0CA}"/>
              </a:ext>
            </a:extLst>
          </p:cNvPr>
          <p:cNvPicPr>
            <a:picLocks noChangeAspect="1"/>
          </p:cNvPicPr>
          <p:nvPr/>
        </p:nvPicPr>
        <p:blipFill>
          <a:blip r:embed="rId3"/>
          <a:stretch>
            <a:fillRect/>
          </a:stretch>
        </p:blipFill>
        <p:spPr>
          <a:xfrm>
            <a:off x="8748346" y="364736"/>
            <a:ext cx="2936630" cy="3056694"/>
          </a:xfrm>
          <a:prstGeom prst="rect">
            <a:avLst/>
          </a:prstGeom>
        </p:spPr>
      </p:pic>
    </p:spTree>
    <p:extLst>
      <p:ext uri="{BB962C8B-B14F-4D97-AF65-F5344CB8AC3E}">
        <p14:creationId xmlns:p14="http://schemas.microsoft.com/office/powerpoint/2010/main" val="33280224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712177" y="266825"/>
            <a:ext cx="11016761" cy="893759"/>
          </a:xfrm>
        </p:spPr>
        <p:txBody>
          <a:bodyPr>
            <a:normAutofit fontScale="90000"/>
          </a:bodyPr>
          <a:lstStyle/>
          <a:p>
            <a:pPr lvl="0"/>
            <a:r>
              <a:rPr lang="el-GR" sz="4000" b="1" dirty="0" smtClean="0">
                <a:solidFill>
                  <a:srgbClr val="FFC000"/>
                </a:solidFill>
              </a:rPr>
              <a:t> Ο κΩδικαΣ </a:t>
            </a:r>
            <a:r>
              <a:rPr lang="el-GR" sz="4000" b="1" dirty="0">
                <a:solidFill>
                  <a:srgbClr val="FFC000"/>
                </a:solidFill>
              </a:rPr>
              <a:t>για </a:t>
            </a:r>
            <a:r>
              <a:rPr lang="el-GR" sz="4000" b="1" dirty="0" smtClean="0">
                <a:solidFill>
                  <a:srgbClr val="FFC000"/>
                </a:solidFill>
              </a:rPr>
              <a:t>τιΣ </a:t>
            </a:r>
            <a:r>
              <a:rPr lang="el-GR" sz="4000" b="1" dirty="0" smtClean="0">
                <a:solidFill>
                  <a:srgbClr val="FFC000"/>
                </a:solidFill>
              </a:rPr>
              <a:t>μετρΗσειΣ θερμοκρασΙαΣ</a:t>
            </a:r>
            <a:r>
              <a:rPr lang="el-GR" sz="2200" dirty="0"/>
              <a:t/>
            </a:r>
            <a:br>
              <a:rPr lang="el-GR" sz="2200" dirty="0"/>
            </a:br>
            <a:endParaRPr lang="el-GR" sz="2200" dirty="0"/>
          </a:p>
        </p:txBody>
      </p:sp>
      <p:pic>
        <p:nvPicPr>
          <p:cNvPr id="4" name="Θέση περιεχομένου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869" y="984738"/>
            <a:ext cx="10330961" cy="5380893"/>
          </a:xfrm>
        </p:spPr>
      </p:pic>
    </p:spTree>
    <p:extLst>
      <p:ext uri="{BB962C8B-B14F-4D97-AF65-F5344CB8AC3E}">
        <p14:creationId xmlns:p14="http://schemas.microsoft.com/office/powerpoint/2010/main" val="39557841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Τίτλος 8"/>
          <p:cNvSpPr>
            <a:spLocks noGrp="1"/>
          </p:cNvSpPr>
          <p:nvPr>
            <p:ph type="title"/>
          </p:nvPr>
        </p:nvSpPr>
        <p:spPr>
          <a:xfrm>
            <a:off x="791307" y="272561"/>
            <a:ext cx="11051931" cy="1285139"/>
          </a:xfrm>
        </p:spPr>
        <p:txBody>
          <a:bodyPr>
            <a:normAutofit fontScale="90000"/>
          </a:bodyPr>
          <a:lstStyle/>
          <a:p>
            <a:pPr lvl="0"/>
            <a:r>
              <a:rPr lang="el-GR" dirty="0"/>
              <a:t>Εδώ βλέπουμε το κύκλωμα και των κώδικα για </a:t>
            </a:r>
            <a:r>
              <a:rPr lang="el-GR" dirty="0" err="1" smtClean="0"/>
              <a:t>τισ</a:t>
            </a:r>
            <a:r>
              <a:rPr lang="el-GR" dirty="0" smtClean="0"/>
              <a:t> </a:t>
            </a:r>
            <a:r>
              <a:rPr lang="el-GR" dirty="0" err="1" smtClean="0"/>
              <a:t>μετρήσεισ</a:t>
            </a:r>
            <a:r>
              <a:rPr lang="el-GR" dirty="0" smtClean="0"/>
              <a:t> </a:t>
            </a:r>
            <a:r>
              <a:rPr lang="en-US" dirty="0"/>
              <a:t>pH</a:t>
            </a:r>
            <a:r>
              <a:rPr lang="el-GR" dirty="0"/>
              <a:t> (</a:t>
            </a:r>
            <a:r>
              <a:rPr lang="el-GR" dirty="0" err="1" smtClean="0"/>
              <a:t>Οξύτητασ</a:t>
            </a:r>
            <a:r>
              <a:rPr lang="el-GR" dirty="0" smtClean="0"/>
              <a:t>)</a:t>
            </a:r>
            <a:r>
              <a:rPr lang="el-GR" dirty="0"/>
              <a:t/>
            </a:r>
            <a:br>
              <a:rPr lang="el-GR" dirty="0"/>
            </a:br>
            <a:endParaRPr lang="el-GR" dirty="0"/>
          </a:p>
        </p:txBody>
      </p:sp>
      <p:pic>
        <p:nvPicPr>
          <p:cNvPr id="12" name="Θέση περιεχομένου 11"/>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91308" y="1529862"/>
            <a:ext cx="5926015" cy="4923691"/>
          </a:xfrm>
        </p:spPr>
      </p:pic>
      <p:pic>
        <p:nvPicPr>
          <p:cNvPr id="13" name="Θέση περιεχομένου 1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39355" y="1784839"/>
            <a:ext cx="4875213" cy="3736730"/>
          </a:xfrm>
        </p:spPr>
      </p:pic>
    </p:spTree>
    <p:extLst>
      <p:ext uri="{BB962C8B-B14F-4D97-AF65-F5344CB8AC3E}">
        <p14:creationId xmlns:p14="http://schemas.microsoft.com/office/powerpoint/2010/main" val="21829989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xmlns="" id="{2E60F00F-D2CB-B904-B230-F074A47C9183}"/>
              </a:ext>
            </a:extLst>
          </p:cNvPr>
          <p:cNvSpPr>
            <a:spLocks noGrp="1"/>
          </p:cNvSpPr>
          <p:nvPr>
            <p:ph type="title"/>
          </p:nvPr>
        </p:nvSpPr>
        <p:spPr/>
        <p:txBody>
          <a:bodyPr>
            <a:normAutofit fontScale="90000"/>
          </a:bodyPr>
          <a:lstStyle/>
          <a:p>
            <a:r>
              <a:rPr lang="el-GR" b="0" i="0" dirty="0" err="1">
                <a:effectLst/>
                <a:latin typeface="Tw Cen MT (Επικεφαλίδες)"/>
              </a:rPr>
              <a:t>ΠρΩτο</a:t>
            </a:r>
            <a:r>
              <a:rPr lang="el-GR" b="0" i="0" dirty="0">
                <a:effectLst/>
                <a:latin typeface="Tw Cen MT (Επικεφαλίδες)"/>
              </a:rPr>
              <a:t> </a:t>
            </a:r>
            <a:r>
              <a:rPr lang="el-GR" b="0" i="0" dirty="0" err="1">
                <a:effectLst/>
                <a:latin typeface="Tw Cen MT (Επικεφαλίδες)"/>
              </a:rPr>
              <a:t>ΠεΙραμα</a:t>
            </a:r>
            <a:r>
              <a:rPr lang="el-GR" b="0" i="0" dirty="0">
                <a:effectLst/>
                <a:latin typeface="Tw Cen MT (Επικεφαλίδες)"/>
              </a:rPr>
              <a:t>: Στο </a:t>
            </a:r>
            <a:r>
              <a:rPr lang="el-GR" b="0" i="0" dirty="0" err="1">
                <a:effectLst/>
                <a:latin typeface="Tw Cen MT (Επικεφαλίδες)"/>
              </a:rPr>
              <a:t>βΙντεο</a:t>
            </a:r>
            <a:r>
              <a:rPr lang="el-GR" b="0" i="0" dirty="0">
                <a:effectLst/>
                <a:latin typeface="Tw Cen MT (Επικεφαλίδες)"/>
              </a:rPr>
              <a:t> </a:t>
            </a:r>
            <a:r>
              <a:rPr lang="el-GR" b="0" i="0" dirty="0" err="1">
                <a:effectLst/>
                <a:latin typeface="Tw Cen MT (Επικεφαλίδες)"/>
              </a:rPr>
              <a:t>βλΕπουμε</a:t>
            </a:r>
            <a:r>
              <a:rPr lang="el-GR" b="0" i="0" dirty="0">
                <a:effectLst/>
                <a:latin typeface="Tw Cen MT (Επικεφαλίδες)"/>
              </a:rPr>
              <a:t> την πρώτη </a:t>
            </a:r>
            <a:r>
              <a:rPr lang="el-GR" b="0" i="0" dirty="0" err="1">
                <a:effectLst/>
                <a:latin typeface="Tw Cen MT (Επικεφαλίδες)"/>
              </a:rPr>
              <a:t>προσπΑθεια</a:t>
            </a:r>
            <a:r>
              <a:rPr lang="el-GR" b="0" i="0" dirty="0">
                <a:effectLst/>
                <a:latin typeface="Tw Cen MT (Επικεφαλίδες)"/>
              </a:rPr>
              <a:t> να </a:t>
            </a:r>
            <a:r>
              <a:rPr lang="el-GR" b="0" i="0" dirty="0" err="1">
                <a:effectLst/>
                <a:latin typeface="Tw Cen MT (Επικεφαλίδες)"/>
              </a:rPr>
              <a:t>δοΥμε</a:t>
            </a:r>
            <a:r>
              <a:rPr lang="el-GR" b="0" i="0" dirty="0">
                <a:effectLst/>
                <a:latin typeface="Tw Cen MT (Επικεφαλίδες)"/>
              </a:rPr>
              <a:t> πως </a:t>
            </a:r>
            <a:r>
              <a:rPr lang="el-GR" b="0" i="0" dirty="0" err="1">
                <a:effectLst/>
                <a:latin typeface="Tw Cen MT (Επικεφαλίδες)"/>
              </a:rPr>
              <a:t>δουλεΥει</a:t>
            </a:r>
            <a:r>
              <a:rPr lang="el-GR" b="0" i="0" dirty="0">
                <a:effectLst/>
                <a:latin typeface="Tw Cen MT (Επικεφαλίδες)"/>
              </a:rPr>
              <a:t> το </a:t>
            </a:r>
            <a:r>
              <a:rPr lang="el-GR" b="0" i="0" dirty="0" err="1">
                <a:effectLst/>
                <a:latin typeface="Tw Cen MT (Επικεφαλίδες)"/>
              </a:rPr>
              <a:t>Arduino</a:t>
            </a:r>
            <a:r>
              <a:rPr lang="el-GR" b="0" i="0" dirty="0">
                <a:effectLst/>
                <a:latin typeface="Tw Cen MT (Επικεφαλίδες)"/>
              </a:rPr>
              <a:t> MKR και </a:t>
            </a:r>
            <a:r>
              <a:rPr lang="el-GR" b="0" i="0" dirty="0" err="1">
                <a:effectLst/>
                <a:latin typeface="Tw Cen MT (Επικεφαλίδες)"/>
              </a:rPr>
              <a:t>Edge</a:t>
            </a:r>
            <a:r>
              <a:rPr lang="el-GR" b="0" i="0" dirty="0">
                <a:effectLst/>
                <a:latin typeface="Tw Cen MT (Επικεφαλίδες)"/>
              </a:rPr>
              <a:t> </a:t>
            </a:r>
            <a:r>
              <a:rPr lang="el-GR" b="0" i="0" dirty="0" err="1">
                <a:effectLst/>
                <a:latin typeface="Tw Cen MT (Επικεφαλίδες)"/>
              </a:rPr>
              <a:t>Control</a:t>
            </a:r>
            <a:r>
              <a:rPr lang="en-US" b="0" i="0" dirty="0">
                <a:effectLst/>
                <a:latin typeface="Tw Cen MT (Επικεφαλίδες)"/>
              </a:rPr>
              <a:t> </a:t>
            </a:r>
            <a:endParaRPr lang="el-GR" dirty="0">
              <a:latin typeface="Tw Cen MT (Επικεφαλίδες)"/>
            </a:endParaRPr>
          </a:p>
        </p:txBody>
      </p:sp>
      <p:pic>
        <p:nvPicPr>
          <p:cNvPr id="4" name="350712987_6484867424889717_8328355340602458912_n">
            <a:hlinkClick r:id="" action="ppaction://media"/>
            <a:extLst>
              <a:ext uri="{FF2B5EF4-FFF2-40B4-BE49-F238E27FC236}">
                <a16:creationId xmlns:a16="http://schemas.microsoft.com/office/drawing/2014/main" xmlns="" id="{94AB0D37-B000-A01E-9FE4-92F77C43CC3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704492" y="2007455"/>
            <a:ext cx="4783016" cy="4783016"/>
          </a:xfrm>
        </p:spPr>
      </p:pic>
    </p:spTree>
    <p:extLst>
      <p:ext uri="{BB962C8B-B14F-4D97-AF65-F5344CB8AC3E}">
        <p14:creationId xmlns:p14="http://schemas.microsoft.com/office/powerpoint/2010/main" val="171039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p:cNvSpPr>
            <a:spLocks noGrp="1"/>
          </p:cNvSpPr>
          <p:nvPr>
            <p:ph type="title"/>
          </p:nvPr>
        </p:nvSpPr>
        <p:spPr>
          <a:xfrm>
            <a:off x="1185374" y="2623164"/>
            <a:ext cx="9905998" cy="1478570"/>
          </a:xfrm>
        </p:spPr>
        <p:txBody>
          <a:bodyPr>
            <a:normAutofit/>
          </a:bodyPr>
          <a:lstStyle/>
          <a:p>
            <a:pPr algn="ctr"/>
            <a:r>
              <a:rPr lang="el-GR" sz="8000" dirty="0" smtClean="0">
                <a:solidFill>
                  <a:srgbClr val="FFFF00"/>
                </a:solidFill>
              </a:rPr>
              <a:t>ΚΑΤΑΣΚΕΥΗ</a:t>
            </a:r>
            <a:endParaRPr lang="el-GR" sz="8000" dirty="0">
              <a:solidFill>
                <a:srgbClr val="FFFF00"/>
              </a:solidFill>
            </a:endParaRPr>
          </a:p>
        </p:txBody>
      </p:sp>
    </p:spTree>
    <p:extLst>
      <p:ext uri="{BB962C8B-B14F-4D97-AF65-F5344CB8AC3E}">
        <p14:creationId xmlns:p14="http://schemas.microsoft.com/office/powerpoint/2010/main" val="2942617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noAutofit/>
          </a:bodyPr>
          <a:lstStyle/>
          <a:p>
            <a:pPr lvl="0" algn="ctr" defTabSz="457200">
              <a:lnSpc>
                <a:spcPct val="100000"/>
              </a:lnSpc>
              <a:spcBef>
                <a:spcPts val="0"/>
              </a:spcBef>
            </a:pPr>
            <a:r>
              <a:rPr lang="el-GR" sz="4400" b="1" cap="none" dirty="0">
                <a:ln w="18000">
                  <a:solidFill>
                    <a:schemeClr val="accent2">
                      <a:satMod val="140000"/>
                    </a:schemeClr>
                  </a:solidFill>
                  <a:prstDash val="solid"/>
                  <a:miter lim="800000"/>
                </a:ln>
                <a:noFill/>
                <a:effectLst>
                  <a:outerShdw blurRad="25500" dist="23000" dir="7020000" algn="tl">
                    <a:srgbClr val="000000">
                      <a:alpha val="50000"/>
                    </a:srgbClr>
                  </a:outerShdw>
                </a:effectLst>
                <a:ea typeface="+mn-ea"/>
                <a:cs typeface="+mn-cs"/>
              </a:rPr>
              <a:t>ΓΙΑ ΤΗΝ ΚΑΤΑΣΚΕΥΗ ΧΡΗΣΙΜΟΠΟΙΗΣΑΜΕ </a:t>
            </a:r>
            <a:br>
              <a:rPr lang="el-GR" sz="4400" b="1" cap="none" dirty="0">
                <a:ln w="18000">
                  <a:solidFill>
                    <a:schemeClr val="accent2">
                      <a:satMod val="140000"/>
                    </a:schemeClr>
                  </a:solidFill>
                  <a:prstDash val="solid"/>
                  <a:miter lim="800000"/>
                </a:ln>
                <a:noFill/>
                <a:effectLst>
                  <a:outerShdw blurRad="25500" dist="23000" dir="7020000" algn="tl">
                    <a:srgbClr val="000000">
                      <a:alpha val="50000"/>
                    </a:srgbClr>
                  </a:outerShdw>
                </a:effectLst>
                <a:ea typeface="+mn-ea"/>
                <a:cs typeface="+mn-cs"/>
              </a:rPr>
            </a:br>
            <a:r>
              <a:rPr lang="el-GR" sz="4400" b="1" cap="none" dirty="0">
                <a:ln w="18000">
                  <a:solidFill>
                    <a:schemeClr val="accent2">
                      <a:satMod val="140000"/>
                    </a:schemeClr>
                  </a:solidFill>
                  <a:prstDash val="solid"/>
                  <a:miter lim="800000"/>
                </a:ln>
                <a:noFill/>
                <a:effectLst>
                  <a:outerShdw blurRad="25500" dist="23000" dir="7020000" algn="tl">
                    <a:srgbClr val="000000">
                      <a:alpha val="50000"/>
                    </a:srgbClr>
                  </a:outerShdw>
                </a:effectLst>
                <a:ea typeface="+mn-ea"/>
                <a:cs typeface="+mn-cs"/>
              </a:rPr>
              <a:t>ΠΛΑΣΤΙΚΟΥΣ ΣΩΛΗΝΕΣ</a:t>
            </a:r>
            <a:r>
              <a:rPr lang="el-GR" sz="3200" b="1" cap="none" dirty="0">
                <a:ln w="12700">
                  <a:solidFill>
                    <a:srgbClr val="82FFFF">
                      <a:satMod val="155000"/>
                    </a:srgbClr>
                  </a:solidFill>
                  <a:prstDash val="solid"/>
                </a:ln>
                <a:solidFill>
                  <a:srgbClr val="134770">
                    <a:tint val="85000"/>
                    <a:satMod val="155000"/>
                  </a:srgbClr>
                </a:solidFill>
                <a:effectLst>
                  <a:outerShdw blurRad="41275" dist="20320" dir="1800000" algn="tl" rotWithShape="0">
                    <a:srgbClr val="000000">
                      <a:alpha val="40000"/>
                    </a:srgbClr>
                  </a:outerShdw>
                </a:effectLst>
                <a:ea typeface="+mn-ea"/>
                <a:cs typeface="+mn-cs"/>
              </a:rPr>
              <a:t/>
            </a:r>
            <a:br>
              <a:rPr lang="el-GR" sz="3200" b="1" cap="none" dirty="0">
                <a:ln w="12700">
                  <a:solidFill>
                    <a:srgbClr val="82FFFF">
                      <a:satMod val="155000"/>
                    </a:srgbClr>
                  </a:solidFill>
                  <a:prstDash val="solid"/>
                </a:ln>
                <a:solidFill>
                  <a:srgbClr val="134770">
                    <a:tint val="85000"/>
                    <a:satMod val="155000"/>
                  </a:srgbClr>
                </a:solidFill>
                <a:effectLst>
                  <a:outerShdw blurRad="41275" dist="20320" dir="1800000" algn="tl" rotWithShape="0">
                    <a:srgbClr val="000000">
                      <a:alpha val="40000"/>
                    </a:srgbClr>
                  </a:outerShdw>
                </a:effectLst>
                <a:ea typeface="+mn-ea"/>
                <a:cs typeface="+mn-cs"/>
              </a:rPr>
            </a:br>
            <a:endParaRPr lang="el-GR" sz="3200" dirty="0">
              <a:solidFill>
                <a:schemeClr val="accent2">
                  <a:lumMod val="20000"/>
                  <a:lumOff val="80000"/>
                </a:schemeClr>
              </a:solidFill>
            </a:endParaRPr>
          </a:p>
        </p:txBody>
      </p:sp>
      <p:pic>
        <p:nvPicPr>
          <p:cNvPr id="3" name="Εικόνα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274" y="2145323"/>
            <a:ext cx="9108281" cy="4396154"/>
          </a:xfrm>
          <a:prstGeom prst="rect">
            <a:avLst/>
          </a:prstGeom>
        </p:spPr>
      </p:pic>
    </p:spTree>
    <p:extLst>
      <p:ext uri="{BB962C8B-B14F-4D97-AF65-F5344CB8AC3E}">
        <p14:creationId xmlns:p14="http://schemas.microsoft.com/office/powerpoint/2010/main" val="27618250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p:cNvSpPr>
            <a:spLocks noGrp="1"/>
          </p:cNvSpPr>
          <p:nvPr>
            <p:ph idx="1"/>
          </p:nvPr>
        </p:nvSpPr>
        <p:spPr>
          <a:xfrm>
            <a:off x="1141412" y="685800"/>
            <a:ext cx="9905999" cy="5105401"/>
          </a:xfrm>
        </p:spPr>
        <p:txBody>
          <a:bodyPr/>
          <a:lstStyle/>
          <a:p>
            <a:pPr marL="0" indent="0" algn="ctr">
              <a:buNone/>
            </a:pPr>
            <a:r>
              <a:rPr lang="el-GR" b="1" dirty="0" smtClean="0">
                <a:solidFill>
                  <a:srgbClr val="FFFF00"/>
                </a:solidFill>
              </a:rPr>
              <a:t>ΓΙΑ ΤΗΝ ΚΑΤΑΣΚΕΥΗ ΧΡΗΣΙΜΟΠΟΙΗΣΑΜΕ </a:t>
            </a:r>
            <a:endParaRPr lang="el-GR" b="1" dirty="0">
              <a:solidFill>
                <a:srgbClr val="FFFF00"/>
              </a:solidFill>
            </a:endParaRPr>
          </a:p>
          <a:p>
            <a:pPr marL="0" indent="0" algn="ctr">
              <a:buNone/>
            </a:pPr>
            <a:r>
              <a:rPr lang="el-GR" b="1" dirty="0" smtClean="0">
                <a:solidFill>
                  <a:srgbClr val="FFFF00"/>
                </a:solidFill>
              </a:rPr>
              <a:t>ΠΛΑΣΤΙΚΟΥΣ </a:t>
            </a:r>
            <a:r>
              <a:rPr lang="el-GR" b="1" dirty="0" smtClean="0">
                <a:solidFill>
                  <a:srgbClr val="FFFF00"/>
                </a:solidFill>
              </a:rPr>
              <a:t>ΣΩΛΗΝΕΣ  ΟΙ ΟΠΟΙΟΙ ΕΝΩΘΗΚΑΝ ΓΙΑ ΤΟΝ ΣΧΗΜΑΤΙΣΜΟ ΕΝΌΣ ΑΥΤΟΥΣΧΕΔΙΟΥ </a:t>
            </a:r>
            <a:r>
              <a:rPr lang="el-GR" b="1" dirty="0" smtClean="0">
                <a:solidFill>
                  <a:srgbClr val="FFFF00"/>
                </a:solidFill>
              </a:rPr>
              <a:t>ΣΚΑΦΟΥΣ </a:t>
            </a:r>
            <a:endParaRPr lang="el-GR" b="1" dirty="0" smtClean="0">
              <a:solidFill>
                <a:srgbClr val="FFFF00"/>
              </a:solidFill>
            </a:endParaRPr>
          </a:p>
          <a:p>
            <a:pPr marL="0" indent="0" algn="ctr">
              <a:buNone/>
            </a:pPr>
            <a:r>
              <a:rPr lang="el-GR" b="1" dirty="0" smtClean="0">
                <a:solidFill>
                  <a:srgbClr val="FFFF00"/>
                </a:solidFill>
              </a:rPr>
              <a:t>ΕΠΕΙΤΑ ΤΟΠΟΘΕΤΗΘΗΚΑΝ </a:t>
            </a:r>
            <a:r>
              <a:rPr lang="el-GR" b="1" dirty="0" smtClean="0">
                <a:solidFill>
                  <a:srgbClr val="FFFF00"/>
                </a:solidFill>
              </a:rPr>
              <a:t>ΕΠΑΝΩ </a:t>
            </a:r>
          </a:p>
          <a:p>
            <a:pPr marL="0" indent="0" algn="ctr">
              <a:buNone/>
            </a:pPr>
            <a:r>
              <a:rPr lang="el-GR" b="1" dirty="0" smtClean="0">
                <a:solidFill>
                  <a:srgbClr val="FFFF00"/>
                </a:solidFill>
              </a:rPr>
              <a:t>ΤΟ </a:t>
            </a:r>
            <a:r>
              <a:rPr lang="en-US" b="1" dirty="0" smtClean="0">
                <a:solidFill>
                  <a:srgbClr val="FFFF00"/>
                </a:solidFill>
              </a:rPr>
              <a:t>ARDUINO</a:t>
            </a:r>
            <a:r>
              <a:rPr lang="el-GR" b="1" dirty="0" smtClean="0">
                <a:solidFill>
                  <a:srgbClr val="FFFF00"/>
                </a:solidFill>
              </a:rPr>
              <a:t>,</a:t>
            </a:r>
            <a:r>
              <a:rPr lang="en-US" b="1" dirty="0" smtClean="0">
                <a:solidFill>
                  <a:srgbClr val="FFFF00"/>
                </a:solidFill>
              </a:rPr>
              <a:t> </a:t>
            </a:r>
            <a:r>
              <a:rPr lang="el-GR" b="1" dirty="0" smtClean="0">
                <a:solidFill>
                  <a:srgbClr val="FFFF00"/>
                </a:solidFill>
              </a:rPr>
              <a:t>ΟΙ ΚΙΝΗΤΗΡΕΣ ΓΙΑ ΤΗΝ ΚΑΤΕΥΘΥΝΣΗ ΤΟΥ «</a:t>
            </a:r>
            <a:r>
              <a:rPr lang="el-GR" b="1" dirty="0" smtClean="0">
                <a:solidFill>
                  <a:srgbClr val="FFFF00"/>
                </a:solidFill>
                <a:latin typeface="Segoe UI Historic" panose="020B0502040204020203" pitchFamily="34" charset="0"/>
              </a:rPr>
              <a:t>ΘΑΛΑΣΣΙΟΥ ΕΞΕΡΕΥΝΗΤΗ» </a:t>
            </a:r>
            <a:endParaRPr lang="el-GR" b="1" dirty="0" smtClean="0">
              <a:solidFill>
                <a:srgbClr val="FFFF00"/>
              </a:solidFill>
              <a:latin typeface="Segoe UI Historic" panose="020B0502040204020203" pitchFamily="34" charset="0"/>
            </a:endParaRPr>
          </a:p>
          <a:p>
            <a:pPr marL="0" indent="0" algn="ctr">
              <a:buNone/>
            </a:pPr>
            <a:r>
              <a:rPr lang="el-GR" b="1" dirty="0" smtClean="0">
                <a:solidFill>
                  <a:srgbClr val="FFFF00"/>
                </a:solidFill>
                <a:latin typeface="Segoe UI Historic" panose="020B0502040204020203" pitchFamily="34" charset="0"/>
              </a:rPr>
              <a:t>ΚΑΙ </a:t>
            </a:r>
            <a:r>
              <a:rPr lang="el-GR" b="1" dirty="0" smtClean="0">
                <a:solidFill>
                  <a:srgbClr val="FFFF00"/>
                </a:solidFill>
                <a:latin typeface="Segoe UI Historic" panose="020B0502040204020203" pitchFamily="34" charset="0"/>
              </a:rPr>
              <a:t>ΤΕΛΟΣ ΈΝΑ ΦΩΤΟΒΟΛΤΑΙΚΟ ΠΑΝΕΛ </a:t>
            </a:r>
            <a:endParaRPr lang="el-GR" b="1" dirty="0">
              <a:solidFill>
                <a:srgbClr val="FFFF00"/>
              </a:solidFill>
              <a:latin typeface="Segoe UI Historic" panose="020B0502040204020203" pitchFamily="34" charset="0"/>
            </a:endParaRPr>
          </a:p>
          <a:p>
            <a:pPr marL="0" indent="0" algn="ctr">
              <a:buNone/>
            </a:pPr>
            <a:endParaRPr lang="el-GR" b="1" dirty="0" smtClean="0">
              <a:solidFill>
                <a:srgbClr val="FFFF00"/>
              </a:solidFill>
              <a:latin typeface="Segoe UI Historic" panose="020B0502040204020203" pitchFamily="34" charset="0"/>
            </a:endParaRPr>
          </a:p>
          <a:p>
            <a:pPr marL="0" indent="0" algn="ctr">
              <a:buNone/>
            </a:pPr>
            <a:r>
              <a:rPr lang="el-GR" b="1" dirty="0" smtClean="0">
                <a:solidFill>
                  <a:srgbClr val="FFFF00"/>
                </a:solidFill>
                <a:latin typeface="Segoe UI Historic" panose="020B0502040204020203" pitchFamily="34" charset="0"/>
              </a:rPr>
              <a:t>ΓΙΑ </a:t>
            </a:r>
            <a:r>
              <a:rPr lang="el-GR" b="1" dirty="0" smtClean="0">
                <a:solidFill>
                  <a:srgbClr val="FFFF00"/>
                </a:solidFill>
                <a:latin typeface="Segoe UI Historic" panose="020B0502040204020203" pitchFamily="34" charset="0"/>
              </a:rPr>
              <a:t>ΝΑ ΠΑΡΕΧΟΥΜΕ ΕΝΕΡΓΕΙΑ </a:t>
            </a:r>
            <a:r>
              <a:rPr lang="el-GR" b="1" dirty="0" smtClean="0">
                <a:solidFill>
                  <a:srgbClr val="FFFF00"/>
                </a:solidFill>
                <a:latin typeface="Segoe UI Historic" panose="020B0502040204020203" pitchFamily="34" charset="0"/>
              </a:rPr>
              <a:t>ΣΤΟ ΣΚΑΦΟΣ ΜΑΣ</a:t>
            </a:r>
            <a:endParaRPr lang="el-GR" b="1" dirty="0" smtClean="0">
              <a:solidFill>
                <a:srgbClr val="FFFF00"/>
              </a:solidFill>
            </a:endParaRPr>
          </a:p>
          <a:p>
            <a:endParaRPr lang="el-GR" dirty="0"/>
          </a:p>
        </p:txBody>
      </p:sp>
    </p:spTree>
    <p:extLst>
      <p:ext uri="{BB962C8B-B14F-4D97-AF65-F5344CB8AC3E}">
        <p14:creationId xmlns:p14="http://schemas.microsoft.com/office/powerpoint/2010/main" val="788209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Θέση εικόνας 6"/>
          <p:cNvPicPr>
            <a:picLocks noGrp="1" noChangeAspect="1"/>
          </p:cNvPicPr>
          <p:nvPr>
            <p:ph type="pic" idx="1"/>
          </p:nvPr>
        </p:nvPicPr>
        <p:blipFill>
          <a:blip r:embed="rId2">
            <a:extLst>
              <a:ext uri="{28A0092B-C50C-407E-A947-70E740481C1C}">
                <a14:useLocalDpi xmlns:a14="http://schemas.microsoft.com/office/drawing/2010/main" val="0"/>
              </a:ext>
            </a:extLst>
          </a:blip>
          <a:srcRect l="23521" r="23521"/>
          <a:stretch>
            <a:fillRect/>
          </a:stretch>
        </p:blipFill>
        <p:spPr>
          <a:xfrm>
            <a:off x="5820508" y="254977"/>
            <a:ext cx="5231423" cy="6145823"/>
          </a:xfrm>
        </p:spPr>
      </p:pic>
      <p:sp>
        <p:nvSpPr>
          <p:cNvPr id="9" name="Θέση κειμένου 8"/>
          <p:cNvSpPr>
            <a:spLocks noGrp="1"/>
          </p:cNvSpPr>
          <p:nvPr>
            <p:ph type="body" sz="half" idx="2"/>
          </p:nvPr>
        </p:nvSpPr>
        <p:spPr>
          <a:xfrm>
            <a:off x="1106241" y="1185616"/>
            <a:ext cx="4907697" cy="1425699"/>
          </a:xfrm>
        </p:spPr>
        <p:txBody>
          <a:bodyPr>
            <a:noAutofit/>
          </a:bodyPr>
          <a:lstStyle/>
          <a:p>
            <a:pPr algn="ctr"/>
            <a:r>
              <a:rPr lang="el-GR" sz="3200" b="1" dirty="0" smtClean="0">
                <a:solidFill>
                  <a:srgbClr val="FFFF00"/>
                </a:solidFill>
              </a:rPr>
              <a:t>ΕΔΩ  </a:t>
            </a:r>
            <a:r>
              <a:rPr lang="el-GR" sz="3200" b="1" dirty="0" smtClean="0">
                <a:solidFill>
                  <a:srgbClr val="FFFF00"/>
                </a:solidFill>
              </a:rPr>
              <a:t>ΒΛΕΠΟΥΜΕ ΤΗΝ ΒΑΣΗ ΓΙΑ ΤΟ ΣΚΑΦΟΣ</a:t>
            </a:r>
          </a:p>
          <a:p>
            <a:pPr algn="ctr"/>
            <a:endParaRPr lang="el-GR" sz="3200" b="1" dirty="0">
              <a:solidFill>
                <a:schemeClr val="accent4">
                  <a:lumMod val="50000"/>
                </a:schemeClr>
              </a:solidFill>
            </a:endParaRPr>
          </a:p>
          <a:p>
            <a:pPr algn="ctr"/>
            <a:r>
              <a:rPr lang="el-GR" sz="3200" b="1" dirty="0" smtClean="0">
                <a:solidFill>
                  <a:srgbClr val="FFC000"/>
                </a:solidFill>
              </a:rPr>
              <a:t>ΟΠΩΣ</a:t>
            </a:r>
            <a:r>
              <a:rPr lang="el-GR" sz="3200" b="1" dirty="0" smtClean="0">
                <a:solidFill>
                  <a:srgbClr val="FFC000"/>
                </a:solidFill>
              </a:rPr>
              <a:t> </a:t>
            </a:r>
            <a:r>
              <a:rPr lang="el-GR" sz="3200" b="1" dirty="0" smtClean="0">
                <a:solidFill>
                  <a:srgbClr val="FFC000"/>
                </a:solidFill>
              </a:rPr>
              <a:t>ΑΝΑΦΕΡΘΗΚΕ ΠΑΡΑΠΑΝΩ ΚΑΤΑΣΚΕΥΑΣΤΗΚΕ </a:t>
            </a:r>
            <a:r>
              <a:rPr lang="el-GR" sz="3200" b="1" dirty="0" smtClean="0">
                <a:solidFill>
                  <a:srgbClr val="FFC000"/>
                </a:solidFill>
              </a:rPr>
              <a:t>ΑΠΟ </a:t>
            </a:r>
            <a:r>
              <a:rPr lang="el-GR" sz="3200" b="1" dirty="0" smtClean="0">
                <a:solidFill>
                  <a:srgbClr val="FFC000"/>
                </a:solidFill>
              </a:rPr>
              <a:t>ΣΩΛΗΝΕΣ </a:t>
            </a:r>
            <a:endParaRPr lang="el-GR" sz="3200" b="1" dirty="0">
              <a:solidFill>
                <a:srgbClr val="FFC000"/>
              </a:solidFill>
            </a:endParaRPr>
          </a:p>
        </p:txBody>
      </p:sp>
    </p:spTree>
    <p:extLst>
      <p:ext uri="{BB962C8B-B14F-4D97-AF65-F5344CB8AC3E}">
        <p14:creationId xmlns:p14="http://schemas.microsoft.com/office/powerpoint/2010/main" val="8670206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Τίτλος 5"/>
          <p:cNvSpPr>
            <a:spLocks noGrp="1"/>
          </p:cNvSpPr>
          <p:nvPr>
            <p:ph type="title"/>
          </p:nvPr>
        </p:nvSpPr>
        <p:spPr>
          <a:xfrm>
            <a:off x="1141413" y="636102"/>
            <a:ext cx="9905998" cy="1478570"/>
          </a:xfrm>
        </p:spPr>
        <p:txBody>
          <a:bodyPr>
            <a:normAutofit/>
          </a:bodyPr>
          <a:lstStyle/>
          <a:p>
            <a:pPr algn="ctr"/>
            <a:r>
              <a:rPr lang="el-GR" sz="4000" b="1" dirty="0" err="1" smtClean="0">
                <a:solidFill>
                  <a:srgbClr val="FFFF00"/>
                </a:solidFill>
              </a:rPr>
              <a:t>ΦΩΤΟΒΟΛΤΑϊΚΟ</a:t>
            </a:r>
            <a:r>
              <a:rPr lang="el-GR" sz="4000" b="1" dirty="0" smtClean="0">
                <a:solidFill>
                  <a:srgbClr val="FFFF00"/>
                </a:solidFill>
              </a:rPr>
              <a:t> </a:t>
            </a:r>
            <a:r>
              <a:rPr lang="el-GR" sz="4000" b="1" dirty="0" smtClean="0">
                <a:solidFill>
                  <a:srgbClr val="FFFF00"/>
                </a:solidFill>
              </a:rPr>
              <a:t>ΠΑΝΕΛ ΓΙΑ ΤΗΝ ΤΡΟΦΟΔΟΣΙΑ ΤΗΣ ΣΥΣΚΕΥΗΣ</a:t>
            </a:r>
            <a:endParaRPr lang="el-GR" sz="4000" b="1" dirty="0">
              <a:solidFill>
                <a:srgbClr val="FFFF00"/>
              </a:solidFill>
            </a:endParaRPr>
          </a:p>
        </p:txBody>
      </p:sp>
      <p:pic>
        <p:nvPicPr>
          <p:cNvPr id="5" name="Θέση εικόνα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81079" y="2249487"/>
            <a:ext cx="5424167" cy="4116143"/>
          </a:xfrm>
        </p:spPr>
      </p:pic>
      <p:pic>
        <p:nvPicPr>
          <p:cNvPr id="10" name="Θέση περιεχομένου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88736" y="2249488"/>
            <a:ext cx="3845610" cy="4037012"/>
          </a:xfrm>
        </p:spPr>
      </p:pic>
    </p:spTree>
    <p:extLst>
      <p:ext uri="{BB962C8B-B14F-4D97-AF65-F5344CB8AC3E}">
        <p14:creationId xmlns:p14="http://schemas.microsoft.com/office/powerpoint/2010/main" val="13133457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l-GR" dirty="0" smtClean="0">
                <a:solidFill>
                  <a:schemeClr val="accent1"/>
                </a:solidFill>
              </a:rPr>
              <a:t>ΤΟΠΟΘΕΤΗΣΗ ΦΩΤΟΒΟΛΤΑΙΚΟΥ ΚΑΙ </a:t>
            </a:r>
            <a:r>
              <a:rPr lang="en-US" dirty="0" smtClean="0">
                <a:solidFill>
                  <a:schemeClr val="accent1"/>
                </a:solidFill>
              </a:rPr>
              <a:t>HOUSING</a:t>
            </a:r>
            <a:endParaRPr lang="el-GR" dirty="0">
              <a:solidFill>
                <a:schemeClr val="accent1"/>
              </a:solidFill>
            </a:endParaRPr>
          </a:p>
        </p:txBody>
      </p:sp>
      <p:pic>
        <p:nvPicPr>
          <p:cNvPr id="5" name="Θέση περιεχομένου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28688" y="2249488"/>
            <a:ext cx="4703836" cy="3541712"/>
          </a:xfrm>
        </p:spPr>
      </p:pic>
      <p:pic>
        <p:nvPicPr>
          <p:cNvPr id="6" name="Θέση περιεχομένου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7888" y="2249488"/>
            <a:ext cx="4703836" cy="3541712"/>
          </a:xfrm>
        </p:spPr>
      </p:pic>
    </p:spTree>
    <p:extLst>
      <p:ext uri="{BB962C8B-B14F-4D97-AF65-F5344CB8AC3E}">
        <p14:creationId xmlns:p14="http://schemas.microsoft.com/office/powerpoint/2010/main" val="1147725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xmlns="" id="{471EBAD7-7876-496B-F4E7-1D21D796D55C}"/>
              </a:ext>
            </a:extLst>
          </p:cNvPr>
          <p:cNvSpPr>
            <a:spLocks noGrp="1"/>
          </p:cNvSpPr>
          <p:nvPr>
            <p:ph idx="1"/>
          </p:nvPr>
        </p:nvSpPr>
        <p:spPr>
          <a:xfrm>
            <a:off x="1143000" y="1658143"/>
            <a:ext cx="9905999" cy="3541714"/>
          </a:xfrm>
          <a:effectLst>
            <a:outerShdw blurRad="50800" dist="38100" dir="10800000" algn="r" rotWithShape="0">
              <a:prstClr val="black">
                <a:alpha val="40000"/>
              </a:prstClr>
            </a:outerShdw>
          </a:effectLst>
        </p:spPr>
        <p:txBody>
          <a:bodyPr anchor="ctr"/>
          <a:lstStyle/>
          <a:p>
            <a:pPr marL="0" indent="0" algn="ctr">
              <a:lnSpc>
                <a:spcPct val="300000"/>
              </a:lnSpc>
              <a:buNone/>
            </a:pPr>
            <a:endParaRPr lang="el-GR" b="1" dirty="0">
              <a:effectLst>
                <a:outerShdw blurRad="38100" dist="38100" dir="2700000" algn="tl">
                  <a:srgbClr val="000000">
                    <a:alpha val="43137"/>
                  </a:srgbClr>
                </a:outerShdw>
              </a:effectLst>
              <a:latin typeface="Comic Sans MS" panose="030F0702030302020204" pitchFamily="66" charset="0"/>
            </a:endParaRPr>
          </a:p>
        </p:txBody>
      </p:sp>
      <p:sp>
        <p:nvSpPr>
          <p:cNvPr id="2" name="Ορθογώνιο 1"/>
          <p:cNvSpPr/>
          <p:nvPr/>
        </p:nvSpPr>
        <p:spPr>
          <a:xfrm>
            <a:off x="1986607" y="2773575"/>
            <a:ext cx="8297463"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l-GR"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Comic Sans MS" panose="030F0702030302020204" pitchFamily="66" charset="0"/>
              </a:rPr>
              <a:t>ΕΥΧΑΡΙΣΤΟΥΜΕ</a:t>
            </a:r>
          </a:p>
          <a:p>
            <a:pPr algn="ctr"/>
            <a:r>
              <a:rPr lang="el-GR"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Comic Sans MS" panose="030F0702030302020204" pitchFamily="66" charset="0"/>
              </a:rPr>
              <a:t> </a:t>
            </a:r>
            <a:r>
              <a:rPr lang="el-GR"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Comic Sans MS" panose="030F0702030302020204" pitchFamily="66" charset="0"/>
              </a:rPr>
              <a:t>ΓΙΑ ΤΟΝ ΧΡΟΝΟ ΣΑΣ</a:t>
            </a:r>
            <a:endParaRPr lang="el-GR"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1465545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xmlns="" id="{2DCEBD21-7C7D-1CF2-0C9A-B77E2E41F2F5}"/>
              </a:ext>
            </a:extLst>
          </p:cNvPr>
          <p:cNvSpPr>
            <a:spLocks noGrp="1"/>
          </p:cNvSpPr>
          <p:nvPr>
            <p:ph type="title"/>
          </p:nvPr>
        </p:nvSpPr>
        <p:spPr/>
        <p:txBody>
          <a:bodyPr/>
          <a:lstStyle/>
          <a:p>
            <a:r>
              <a:rPr lang="el-GR" dirty="0">
                <a:solidFill>
                  <a:schemeClr val="tx1">
                    <a:lumMod val="95000"/>
                  </a:schemeClr>
                </a:solidFill>
              </a:rPr>
              <a:t/>
            </a:r>
            <a:br>
              <a:rPr lang="el-GR" dirty="0">
                <a:solidFill>
                  <a:schemeClr val="tx1">
                    <a:lumMod val="95000"/>
                  </a:schemeClr>
                </a:solidFill>
              </a:rPr>
            </a:br>
            <a:endParaRPr lang="el-GR" dirty="0"/>
          </a:p>
        </p:txBody>
      </p:sp>
      <p:sp>
        <p:nvSpPr>
          <p:cNvPr id="3" name="Θέση περιεχομένου 2">
            <a:extLst>
              <a:ext uri="{FF2B5EF4-FFF2-40B4-BE49-F238E27FC236}">
                <a16:creationId xmlns:a16="http://schemas.microsoft.com/office/drawing/2014/main" xmlns="" id="{710829D5-EFCE-CA50-1D46-57FDEF8DBFB7}"/>
              </a:ext>
            </a:extLst>
          </p:cNvPr>
          <p:cNvSpPr>
            <a:spLocks noGrp="1"/>
          </p:cNvSpPr>
          <p:nvPr>
            <p:ph idx="1"/>
          </p:nvPr>
        </p:nvSpPr>
        <p:spPr>
          <a:xfrm>
            <a:off x="975946" y="606669"/>
            <a:ext cx="10515600" cy="5539154"/>
          </a:xfrm>
          <a:solidFill>
            <a:srgbClr val="0070C0"/>
          </a:solidFill>
        </p:spPr>
        <p:txBody>
          <a:bodyPr>
            <a:normAutofit lnSpcReduction="10000"/>
            <a:scene3d>
              <a:camera prst="orthographicFront"/>
              <a:lightRig rig="flat" dir="tl">
                <a:rot lat="0" lon="0" rev="6600000"/>
              </a:lightRig>
            </a:scene3d>
            <a:sp3d extrusionH="25400" contourW="8890">
              <a:bevelT w="38100" h="31750"/>
              <a:contourClr>
                <a:schemeClr val="accent2">
                  <a:shade val="75000"/>
                </a:schemeClr>
              </a:contourClr>
            </a:sp3d>
          </a:bodyPr>
          <a:lstStyle/>
          <a:p>
            <a:pPr marL="0" indent="0" algn="ctr">
              <a:buNone/>
            </a:pPr>
            <a:r>
              <a:rPr lang="el-GR" b="1" i="0" dirty="0">
                <a:ln w="11430"/>
                <a:solidFill>
                  <a:srgbClr val="FFFF00"/>
                </a:solidFill>
                <a:effectLst>
                  <a:outerShdw blurRad="50800" dist="39000" dir="5460000" algn="tl">
                    <a:srgbClr val="000000">
                      <a:alpha val="38000"/>
                    </a:srgbClr>
                  </a:outerShdw>
                </a:effectLst>
                <a:latin typeface="Segoe UI Historic" panose="020B0502040204020203" pitchFamily="34" charset="0"/>
              </a:rPr>
              <a:t>ΑΝΑΛΑΒΑΜΕ ΜΑΖΙ ΜΕ ΤΟΝ ΥΠΟΔΙΕΥΘΥΝΤΗ </a:t>
            </a:r>
            <a:r>
              <a:rPr lang="el-GR" b="1" i="0" dirty="0" smtClean="0">
                <a:ln w="11430"/>
                <a:solidFill>
                  <a:srgbClr val="FFFF00"/>
                </a:solidFill>
                <a:effectLst>
                  <a:outerShdw blurRad="50800" dist="39000" dir="5460000" algn="tl">
                    <a:srgbClr val="000000">
                      <a:alpha val="38000"/>
                    </a:srgbClr>
                  </a:outerShdw>
                </a:effectLst>
                <a:latin typeface="Segoe UI Historic" panose="020B0502040204020203" pitchFamily="34" charset="0"/>
              </a:rPr>
              <a:t>ΤΟΥ ΔΠΙΕΚ ΠΑΤΡΑΣ</a:t>
            </a:r>
            <a:r>
              <a:rPr lang="el-GR" b="1" dirty="0" smtClean="0">
                <a:ln w="11430"/>
                <a:solidFill>
                  <a:srgbClr val="FFFF00"/>
                </a:solidFill>
                <a:effectLst>
                  <a:outerShdw blurRad="50800" dist="39000" dir="5460000" algn="tl">
                    <a:srgbClr val="000000">
                      <a:alpha val="38000"/>
                    </a:srgbClr>
                  </a:outerShdw>
                </a:effectLst>
                <a:latin typeface="Segoe UI Historic" panose="020B0502040204020203" pitchFamily="34" charset="0"/>
              </a:rPr>
              <a:t> ΚΑΖΑΝΗ ΝΕΚΤΑΡΙΟ </a:t>
            </a:r>
            <a:r>
              <a:rPr lang="el-GR" b="1" i="0" dirty="0" smtClean="0">
                <a:ln w="11430"/>
                <a:solidFill>
                  <a:srgbClr val="FFFF00"/>
                </a:solidFill>
                <a:effectLst>
                  <a:outerShdw blurRad="50800" dist="39000" dir="5460000" algn="tl">
                    <a:srgbClr val="000000">
                      <a:alpha val="38000"/>
                    </a:srgbClr>
                  </a:outerShdw>
                </a:effectLst>
                <a:latin typeface="Segoe UI Historic" panose="020B0502040204020203" pitchFamily="34" charset="0"/>
              </a:rPr>
              <a:t>ΚΑΙ </a:t>
            </a:r>
            <a:r>
              <a:rPr lang="el-GR" b="1" i="0" dirty="0">
                <a:ln w="11430"/>
                <a:solidFill>
                  <a:srgbClr val="FFFF00"/>
                </a:solidFill>
                <a:effectLst>
                  <a:outerShdw blurRad="50800" dist="39000" dir="5460000" algn="tl">
                    <a:srgbClr val="000000">
                      <a:alpha val="38000"/>
                    </a:srgbClr>
                  </a:outerShdw>
                </a:effectLst>
                <a:latin typeface="Segoe UI Historic" panose="020B0502040204020203" pitchFamily="34" charset="0"/>
              </a:rPr>
              <a:t>ΤΟΥΣ </a:t>
            </a:r>
            <a:r>
              <a:rPr lang="el-GR" b="1" i="0" dirty="0" smtClean="0">
                <a:ln w="11430"/>
                <a:solidFill>
                  <a:srgbClr val="FFFF00"/>
                </a:solidFill>
                <a:effectLst>
                  <a:outerShdw blurRad="50800" dist="39000" dir="5460000" algn="tl">
                    <a:srgbClr val="000000">
                      <a:alpha val="38000"/>
                    </a:srgbClr>
                  </a:outerShdw>
                </a:effectLst>
                <a:latin typeface="Segoe UI Historic" panose="020B0502040204020203" pitchFamily="34" charset="0"/>
              </a:rPr>
              <a:t>ΚΑΤΑΡΤΙΖΟΜΕΝΟΥΣ </a:t>
            </a:r>
          </a:p>
          <a:p>
            <a:pPr marL="0" indent="0">
              <a:buNone/>
            </a:pPr>
            <a:endParaRPr lang="en-US" b="1" i="0" dirty="0" smtClean="0">
              <a:ln w="11430"/>
              <a:solidFill>
                <a:srgbClr val="FFFF00"/>
              </a:solidFill>
              <a:effectLst>
                <a:outerShdw blurRad="50800" dist="39000" dir="5460000" algn="tl">
                  <a:srgbClr val="000000">
                    <a:alpha val="38000"/>
                  </a:srgbClr>
                </a:outerShdw>
              </a:effectLst>
              <a:latin typeface="Segoe UI Historic" panose="020B0502040204020203" pitchFamily="34" charset="0"/>
            </a:endParaRPr>
          </a:p>
          <a:p>
            <a:pPr marL="0" indent="0">
              <a:buNone/>
            </a:pPr>
            <a:r>
              <a:rPr lang="el-GR" b="1" i="0" dirty="0" smtClean="0">
                <a:ln w="11430"/>
                <a:solidFill>
                  <a:srgbClr val="FFFF00"/>
                </a:solidFill>
                <a:effectLst>
                  <a:outerShdw blurRad="50800" dist="39000" dir="5460000" algn="tl">
                    <a:srgbClr val="000000">
                      <a:alpha val="38000"/>
                    </a:srgbClr>
                  </a:outerShdw>
                </a:effectLst>
                <a:latin typeface="Segoe UI Historic" panose="020B0502040204020203" pitchFamily="34" charset="0"/>
              </a:rPr>
              <a:t>ΔΗΜΗΤΡΗ </a:t>
            </a:r>
            <a:r>
              <a:rPr lang="el-GR" b="1" i="0" dirty="0">
                <a:ln w="11430"/>
                <a:solidFill>
                  <a:srgbClr val="FFFF00"/>
                </a:solidFill>
                <a:effectLst>
                  <a:outerShdw blurRad="50800" dist="39000" dir="5460000" algn="tl">
                    <a:srgbClr val="000000">
                      <a:alpha val="38000"/>
                    </a:srgbClr>
                  </a:outerShdw>
                </a:effectLst>
                <a:latin typeface="Segoe UI Historic" panose="020B0502040204020203" pitchFamily="34" charset="0"/>
              </a:rPr>
              <a:t>ΒΟΓΙΑΤΖΗ, ΔΗΜΗΤΡΗ ΖΑΧΑΡΟ ΚΑΙ ΡΑΦΑΗΛ ΜΟΥΡΟΥΖΙΔΗ </a:t>
            </a:r>
            <a:endParaRPr lang="el-GR" b="1" i="0" dirty="0" smtClean="0">
              <a:ln w="11430"/>
              <a:solidFill>
                <a:srgbClr val="FFFF00"/>
              </a:solidFill>
              <a:effectLst>
                <a:outerShdw blurRad="50800" dist="39000" dir="5460000" algn="tl">
                  <a:srgbClr val="000000">
                    <a:alpha val="38000"/>
                  </a:srgbClr>
                </a:outerShdw>
              </a:effectLst>
              <a:latin typeface="Segoe UI Historic" panose="020B0502040204020203" pitchFamily="34" charset="0"/>
            </a:endParaRPr>
          </a:p>
          <a:p>
            <a:pPr marL="0" indent="0">
              <a:buNone/>
            </a:pPr>
            <a:endParaRPr lang="en-US" b="1" i="0" dirty="0" smtClean="0">
              <a:ln w="11430"/>
              <a:solidFill>
                <a:srgbClr val="FFFF00"/>
              </a:solidFill>
              <a:effectLst>
                <a:outerShdw blurRad="50800" dist="39000" dir="5460000" algn="tl">
                  <a:srgbClr val="000000">
                    <a:alpha val="38000"/>
                  </a:srgbClr>
                </a:outerShdw>
              </a:effectLst>
              <a:latin typeface="Segoe UI Historic" panose="020B0502040204020203" pitchFamily="34" charset="0"/>
            </a:endParaRPr>
          </a:p>
          <a:p>
            <a:pPr marL="0" indent="0">
              <a:buNone/>
            </a:pPr>
            <a:r>
              <a:rPr lang="el-GR" b="1" i="0" dirty="0" smtClean="0">
                <a:ln w="11430"/>
                <a:solidFill>
                  <a:srgbClr val="FFFF00"/>
                </a:solidFill>
                <a:effectLst>
                  <a:outerShdw blurRad="50800" dist="39000" dir="5460000" algn="tl">
                    <a:srgbClr val="000000">
                      <a:alpha val="38000"/>
                    </a:srgbClr>
                  </a:outerShdw>
                </a:effectLst>
                <a:latin typeface="Segoe UI Historic" panose="020B0502040204020203" pitchFamily="34" charset="0"/>
              </a:rPr>
              <a:t>ΝΑ </a:t>
            </a:r>
            <a:r>
              <a:rPr lang="el-GR" b="1" i="0" dirty="0">
                <a:ln w="11430"/>
                <a:solidFill>
                  <a:srgbClr val="FFFF00"/>
                </a:solidFill>
                <a:effectLst>
                  <a:outerShdw blurRad="50800" dist="39000" dir="5460000" algn="tl">
                    <a:srgbClr val="000000">
                      <a:alpha val="38000"/>
                    </a:srgbClr>
                  </a:outerShdw>
                </a:effectLst>
                <a:latin typeface="Segoe UI Historic" panose="020B0502040204020203" pitchFamily="34" charset="0"/>
              </a:rPr>
              <a:t>ΔΗΛΩΣΟΥΜΕ ΣΥΜΜΕΤΟΧΗ ΣΤΟΝ </a:t>
            </a:r>
            <a:r>
              <a:rPr lang="el-GR" b="1" dirty="0" smtClean="0">
                <a:ln w="11430"/>
                <a:solidFill>
                  <a:srgbClr val="FFFF00"/>
                </a:solidFill>
                <a:effectLst>
                  <a:outerShdw blurRad="50800" dist="39000" dir="5460000" algn="tl">
                    <a:srgbClr val="000000">
                      <a:alpha val="38000"/>
                    </a:srgbClr>
                  </a:outerShdw>
                </a:effectLst>
                <a:latin typeface="Segoe UI Historic" panose="020B0502040204020203" pitchFamily="34" charset="0"/>
              </a:rPr>
              <a:t>5</a:t>
            </a:r>
            <a:r>
              <a:rPr lang="el-GR" b="1" baseline="30000" dirty="0" smtClean="0">
                <a:ln w="11430"/>
                <a:solidFill>
                  <a:srgbClr val="FFFF00"/>
                </a:solidFill>
                <a:effectLst>
                  <a:outerShdw blurRad="50800" dist="39000" dir="5460000" algn="tl">
                    <a:srgbClr val="000000">
                      <a:alpha val="38000"/>
                    </a:srgbClr>
                  </a:outerShdw>
                </a:effectLst>
                <a:latin typeface="Segoe UI Historic" panose="020B0502040204020203" pitchFamily="34" charset="0"/>
              </a:rPr>
              <a:t>ο</a:t>
            </a:r>
            <a:r>
              <a:rPr lang="el-GR" b="1" dirty="0" smtClean="0">
                <a:ln w="11430"/>
                <a:solidFill>
                  <a:srgbClr val="FFFF00"/>
                </a:solidFill>
                <a:effectLst>
                  <a:outerShdw blurRad="50800" dist="39000" dir="5460000" algn="tl">
                    <a:srgbClr val="000000">
                      <a:alpha val="38000"/>
                    </a:srgbClr>
                  </a:outerShdw>
                </a:effectLst>
                <a:latin typeface="Segoe UI Historic" panose="020B0502040204020203" pitchFamily="34" charset="0"/>
              </a:rPr>
              <a:t>  </a:t>
            </a:r>
            <a:r>
              <a:rPr lang="el-GR" b="1" i="0" dirty="0" smtClean="0">
                <a:ln w="11430"/>
                <a:solidFill>
                  <a:srgbClr val="FFFF00"/>
                </a:solidFill>
                <a:effectLst>
                  <a:outerShdw blurRad="50800" dist="39000" dir="5460000" algn="tl">
                    <a:srgbClr val="000000">
                      <a:alpha val="38000"/>
                    </a:srgbClr>
                  </a:outerShdw>
                </a:effectLst>
                <a:latin typeface="Segoe UI Historic" panose="020B0502040204020203" pitchFamily="34" charset="0"/>
              </a:rPr>
              <a:t>ΔΙΑΓΩΝΙΣΜΟ </a:t>
            </a:r>
            <a:r>
              <a:rPr lang="el-GR" b="1" i="0" dirty="0">
                <a:ln w="11430"/>
                <a:solidFill>
                  <a:srgbClr val="FFFF00"/>
                </a:solidFill>
                <a:effectLst>
                  <a:outerShdw blurRad="50800" dist="39000" dir="5460000" algn="tl">
                    <a:srgbClr val="000000">
                      <a:alpha val="38000"/>
                    </a:srgbClr>
                  </a:outerShdw>
                </a:effectLst>
                <a:latin typeface="Segoe UI Historic" panose="020B0502040204020203" pitchFamily="34" charset="0"/>
              </a:rPr>
              <a:t>ΤΗΣ ΕΕΛ/ΛΑΚ (διαγωνισμός ανοιχτού λογισμικού) </a:t>
            </a:r>
            <a:endParaRPr lang="en-US" b="1" i="0" dirty="0" smtClean="0">
              <a:ln w="11430"/>
              <a:solidFill>
                <a:srgbClr val="FFFF00"/>
              </a:solidFill>
              <a:effectLst>
                <a:outerShdw blurRad="50800" dist="39000" dir="5460000" algn="tl">
                  <a:srgbClr val="000000">
                    <a:alpha val="38000"/>
                  </a:srgbClr>
                </a:outerShdw>
              </a:effectLst>
              <a:latin typeface="Segoe UI Historic" panose="020B0502040204020203" pitchFamily="34" charset="0"/>
            </a:endParaRPr>
          </a:p>
          <a:p>
            <a:pPr marL="0" indent="0">
              <a:buNone/>
            </a:pPr>
            <a:r>
              <a:rPr lang="el-GR" b="1" i="0" dirty="0" smtClean="0">
                <a:ln w="11430"/>
                <a:solidFill>
                  <a:schemeClr val="tx1">
                    <a:lumMod val="95000"/>
                  </a:schemeClr>
                </a:solidFill>
                <a:effectLst>
                  <a:outerShdw blurRad="50800" dist="39000" dir="5460000" algn="tl">
                    <a:srgbClr val="000000">
                      <a:alpha val="38000"/>
                    </a:srgbClr>
                  </a:outerShdw>
                </a:effectLst>
                <a:latin typeface="Segoe UI Historic" panose="020B0502040204020203" pitchFamily="34" charset="0"/>
              </a:rPr>
              <a:t>ΓΙΑ </a:t>
            </a:r>
            <a:r>
              <a:rPr lang="el-GR" b="1" i="0" dirty="0">
                <a:ln w="11430"/>
                <a:solidFill>
                  <a:schemeClr val="tx1">
                    <a:lumMod val="95000"/>
                  </a:schemeClr>
                </a:solidFill>
                <a:effectLst>
                  <a:outerShdw blurRad="50800" dist="39000" dir="5460000" algn="tl">
                    <a:srgbClr val="000000">
                      <a:alpha val="38000"/>
                    </a:srgbClr>
                  </a:outerShdw>
                </a:effectLst>
                <a:latin typeface="Segoe UI Historic" panose="020B0502040204020203" pitchFamily="34" charset="0"/>
              </a:rPr>
              <a:t>ΤΟΝ ΟΠΟΙΟ ΘΑ </a:t>
            </a:r>
            <a:r>
              <a:rPr lang="el-GR" b="1" dirty="0" smtClean="0">
                <a:ln w="11430"/>
                <a:solidFill>
                  <a:schemeClr val="tx1">
                    <a:lumMod val="95000"/>
                  </a:schemeClr>
                </a:solidFill>
                <a:effectLst>
                  <a:outerShdw blurRad="50800" dist="39000" dir="5460000" algn="tl">
                    <a:srgbClr val="000000">
                      <a:alpha val="38000"/>
                    </a:srgbClr>
                  </a:outerShdw>
                </a:effectLst>
                <a:latin typeface="Segoe UI Historic" panose="020B0502040204020203" pitchFamily="34" charset="0"/>
              </a:rPr>
              <a:t>ΚΑΤΑΣΚΕΥΑΣΟΥΜΕ </a:t>
            </a:r>
            <a:r>
              <a:rPr lang="el-GR" b="1" i="0" dirty="0" smtClean="0">
                <a:ln w="11430"/>
                <a:solidFill>
                  <a:schemeClr val="tx1">
                    <a:lumMod val="95000"/>
                  </a:schemeClr>
                </a:solidFill>
                <a:effectLst>
                  <a:outerShdw blurRad="50800" dist="39000" dir="5460000" algn="tl">
                    <a:srgbClr val="000000">
                      <a:alpha val="38000"/>
                    </a:srgbClr>
                  </a:outerShdw>
                </a:effectLst>
                <a:latin typeface="Segoe UI Historic" panose="020B0502040204020203" pitchFamily="34" charset="0"/>
              </a:rPr>
              <a:t> ΕΝΑΝ </a:t>
            </a:r>
            <a:r>
              <a:rPr lang="el-GR" b="1" i="0" dirty="0">
                <a:ln w="11430"/>
                <a:solidFill>
                  <a:schemeClr val="tx1">
                    <a:lumMod val="95000"/>
                  </a:schemeClr>
                </a:solidFill>
                <a:effectLst>
                  <a:outerShdw blurRad="50800" dist="39000" dir="5460000" algn="tl">
                    <a:srgbClr val="000000">
                      <a:alpha val="38000"/>
                    </a:srgbClr>
                  </a:outerShdw>
                </a:effectLst>
                <a:latin typeface="Segoe UI Historic" panose="020B0502040204020203" pitchFamily="34" charset="0"/>
              </a:rPr>
              <a:t>ΘΑΛΑΣΣΙΟ ΕΞΕΡΕΥΝΗΤΗ </a:t>
            </a:r>
            <a:r>
              <a:rPr lang="el-GR" b="1" dirty="0" smtClean="0">
                <a:ln w="11430"/>
                <a:solidFill>
                  <a:schemeClr val="tx1">
                    <a:lumMod val="95000"/>
                  </a:schemeClr>
                </a:solidFill>
                <a:effectLst>
                  <a:outerShdw blurRad="50800" dist="39000" dir="5460000" algn="tl">
                    <a:srgbClr val="000000">
                      <a:alpha val="38000"/>
                    </a:srgbClr>
                  </a:outerShdw>
                </a:effectLst>
                <a:latin typeface="Segoe UI Historic" panose="020B0502040204020203" pitchFamily="34" charset="0"/>
              </a:rPr>
              <a:t>ΔΗΛΑΔΗ ΕΝΑ</a:t>
            </a:r>
            <a:r>
              <a:rPr lang="el-GR" b="1" i="0" dirty="0" smtClean="0">
                <a:ln w="11430"/>
                <a:solidFill>
                  <a:schemeClr val="tx1">
                    <a:lumMod val="95000"/>
                  </a:schemeClr>
                </a:solidFill>
                <a:effectLst>
                  <a:outerShdw blurRad="50800" dist="39000" dir="5460000" algn="tl">
                    <a:srgbClr val="000000">
                      <a:alpha val="38000"/>
                    </a:srgbClr>
                  </a:outerShdw>
                </a:effectLst>
                <a:latin typeface="Segoe UI Historic" panose="020B0502040204020203" pitchFamily="34" charset="0"/>
              </a:rPr>
              <a:t> ΜΙΚΡΟ ΤΗΛΕΚΑΤΕΥΘΥΝΟΜΕΝΟ ΣΚΑΦΟΣ ΠΟΥ </a:t>
            </a:r>
            <a:r>
              <a:rPr lang="el-GR" b="1" i="0" dirty="0">
                <a:ln w="11430"/>
                <a:solidFill>
                  <a:schemeClr val="tx1">
                    <a:lumMod val="95000"/>
                  </a:schemeClr>
                </a:solidFill>
                <a:effectLst>
                  <a:outerShdw blurRad="50800" dist="39000" dir="5460000" algn="tl">
                    <a:srgbClr val="000000">
                      <a:alpha val="38000"/>
                    </a:srgbClr>
                  </a:outerShdw>
                </a:effectLst>
                <a:latin typeface="Segoe UI Historic" panose="020B0502040204020203" pitchFamily="34" charset="0"/>
              </a:rPr>
              <a:t>ΘΑ ΚΑΝΕΙ ΜΕΤΡΗΣΕΙΣ </a:t>
            </a:r>
            <a:r>
              <a:rPr lang="en-US" b="1" dirty="0" smtClean="0">
                <a:ln w="11430"/>
                <a:solidFill>
                  <a:schemeClr val="tx1">
                    <a:lumMod val="95000"/>
                  </a:schemeClr>
                </a:solidFill>
                <a:effectLst>
                  <a:outerShdw blurRad="50800" dist="39000" dir="5460000" algn="tl">
                    <a:srgbClr val="000000">
                      <a:alpha val="38000"/>
                    </a:srgbClr>
                  </a:outerShdw>
                </a:effectLst>
                <a:latin typeface="Segoe UI Historic" panose="020B0502040204020203" pitchFamily="34" charset="0"/>
              </a:rPr>
              <a:t>PH </a:t>
            </a:r>
            <a:r>
              <a:rPr lang="el-GR" b="1" dirty="0" smtClean="0">
                <a:ln w="11430"/>
                <a:solidFill>
                  <a:schemeClr val="tx1">
                    <a:lumMod val="95000"/>
                  </a:schemeClr>
                </a:solidFill>
                <a:effectLst>
                  <a:outerShdw blurRad="50800" dist="39000" dir="5460000" algn="tl">
                    <a:srgbClr val="000000">
                      <a:alpha val="38000"/>
                    </a:srgbClr>
                  </a:outerShdw>
                </a:effectLst>
                <a:latin typeface="Segoe UI Historic" panose="020B0502040204020203" pitchFamily="34" charset="0"/>
              </a:rPr>
              <a:t> </a:t>
            </a:r>
            <a:r>
              <a:rPr lang="el-GR" b="1" dirty="0">
                <a:ln w="11430"/>
                <a:solidFill>
                  <a:schemeClr val="tx1">
                    <a:lumMod val="95000"/>
                  </a:schemeClr>
                </a:solidFill>
                <a:effectLst>
                  <a:outerShdw blurRad="50800" dist="39000" dir="5460000" algn="tl">
                    <a:srgbClr val="000000">
                      <a:alpha val="38000"/>
                    </a:srgbClr>
                  </a:outerShdw>
                </a:effectLst>
                <a:latin typeface="Segoe UI Historic" panose="020B0502040204020203" pitchFamily="34" charset="0"/>
              </a:rPr>
              <a:t>ΚΑΙ </a:t>
            </a:r>
            <a:r>
              <a:rPr lang="el-GR" b="1" dirty="0" smtClean="0">
                <a:ln w="11430"/>
                <a:solidFill>
                  <a:schemeClr val="tx1">
                    <a:lumMod val="95000"/>
                  </a:schemeClr>
                </a:solidFill>
                <a:effectLst>
                  <a:outerShdw blurRad="50800" dist="39000" dir="5460000" algn="tl">
                    <a:srgbClr val="000000">
                      <a:alpha val="38000"/>
                    </a:srgbClr>
                  </a:outerShdw>
                </a:effectLst>
                <a:latin typeface="Segoe UI Historic" panose="020B0502040204020203" pitchFamily="34" charset="0"/>
              </a:rPr>
              <a:t>ΘΕΡΜΟΚΡΑΣΙΑΣ</a:t>
            </a:r>
            <a:r>
              <a:rPr lang="en-US" b="1" dirty="0" smtClean="0">
                <a:ln w="11430"/>
                <a:solidFill>
                  <a:schemeClr val="tx1">
                    <a:lumMod val="95000"/>
                  </a:schemeClr>
                </a:solidFill>
                <a:effectLst>
                  <a:outerShdw blurRad="50800" dist="39000" dir="5460000" algn="tl">
                    <a:srgbClr val="000000">
                      <a:alpha val="38000"/>
                    </a:srgbClr>
                  </a:outerShdw>
                </a:effectLst>
                <a:latin typeface="Segoe UI Historic" panose="020B0502040204020203" pitchFamily="34" charset="0"/>
              </a:rPr>
              <a:t> </a:t>
            </a:r>
            <a:r>
              <a:rPr lang="el-GR" b="1" dirty="0" smtClean="0">
                <a:ln w="11430"/>
                <a:solidFill>
                  <a:schemeClr val="tx1">
                    <a:lumMod val="95000"/>
                  </a:schemeClr>
                </a:solidFill>
                <a:effectLst>
                  <a:outerShdw blurRad="50800" dist="39000" dir="5460000" algn="tl">
                    <a:srgbClr val="000000">
                      <a:alpha val="38000"/>
                    </a:srgbClr>
                  </a:outerShdw>
                </a:effectLst>
                <a:latin typeface="Segoe UI Historic" panose="020B0502040204020203" pitchFamily="34" charset="0"/>
              </a:rPr>
              <a:t>ΣΤΟ ΘΑΛΑΣΣΙΟ ΠΕΡΙΒΑΛΛΟΝ</a:t>
            </a:r>
            <a:endParaRPr lang="el-GR" b="1" dirty="0">
              <a:ln w="11430"/>
              <a:solidFill>
                <a:schemeClr val="tx1">
                  <a:lumMod val="95000"/>
                </a:schemeClr>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4074430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normAutofit fontScale="90000"/>
          </a:bodyPr>
          <a:lstStyle/>
          <a:p>
            <a:pPr algn="ctr"/>
            <a:r>
              <a:rPr lang="el-GR" b="1" dirty="0">
                <a:ln w="11430"/>
                <a:solidFill>
                  <a:srgbClr val="FFFF00"/>
                </a:solidFill>
                <a:effectLst>
                  <a:outerShdw blurRad="50800" dist="39000" dir="5460000" algn="tl">
                    <a:srgbClr val="000000">
                      <a:alpha val="38000"/>
                    </a:srgbClr>
                  </a:outerShdw>
                </a:effectLst>
                <a:latin typeface="Segoe UI Historic" panose="020B0502040204020203" pitchFamily="34" charset="0"/>
              </a:rPr>
              <a:t>ΤΟ ΣΚΑΦΟΣ ΜΑΣ ΘΑ ΛΕΙΤΟΥΡΓΕΙ  ΜΕ </a:t>
            </a:r>
            <a:r>
              <a:rPr lang="el-GR" b="1" dirty="0" smtClean="0">
                <a:ln w="11430"/>
                <a:solidFill>
                  <a:srgbClr val="FFFF00"/>
                </a:solidFill>
                <a:effectLst>
                  <a:outerShdw blurRad="50800" dist="39000" dir="5460000" algn="tl">
                    <a:srgbClr val="000000">
                      <a:alpha val="38000"/>
                    </a:srgbClr>
                  </a:outerShdw>
                </a:effectLst>
                <a:latin typeface="Segoe UI Historic" panose="020B0502040204020203" pitchFamily="34" charset="0"/>
              </a:rPr>
              <a:t>ΜΙΚΡΟΥΠΟΛΟΓΙΣΤΗ </a:t>
            </a:r>
            <a:r>
              <a:rPr lang="en-US" b="1" dirty="0" smtClean="0">
                <a:ln w="11430"/>
                <a:solidFill>
                  <a:srgbClr val="FFFF00"/>
                </a:solidFill>
                <a:effectLst>
                  <a:outerShdw blurRad="50800" dist="39000" dir="5460000" algn="tl">
                    <a:srgbClr val="000000">
                      <a:alpha val="38000"/>
                    </a:srgbClr>
                  </a:outerShdw>
                </a:effectLst>
                <a:latin typeface="Segoe UI Historic" panose="020B0502040204020203" pitchFamily="34" charset="0"/>
              </a:rPr>
              <a:t>Arduino</a:t>
            </a:r>
            <a:r>
              <a:rPr lang="el-GR" b="1" dirty="0" smtClean="0">
                <a:ln w="11430"/>
                <a:solidFill>
                  <a:srgbClr val="FFFF00"/>
                </a:solidFill>
                <a:effectLst>
                  <a:outerShdw blurRad="50800" dist="39000" dir="5460000" algn="tl">
                    <a:srgbClr val="000000">
                      <a:alpha val="38000"/>
                    </a:srgbClr>
                  </a:outerShdw>
                </a:effectLst>
                <a:latin typeface="Segoe UI Historic" panose="020B0502040204020203" pitchFamily="34" charset="0"/>
              </a:rPr>
              <a:t/>
            </a:r>
            <a:br>
              <a:rPr lang="el-GR" b="1" dirty="0" smtClean="0">
                <a:ln w="11430"/>
                <a:solidFill>
                  <a:srgbClr val="FFFF00"/>
                </a:solidFill>
                <a:effectLst>
                  <a:outerShdw blurRad="50800" dist="39000" dir="5460000" algn="tl">
                    <a:srgbClr val="000000">
                      <a:alpha val="38000"/>
                    </a:srgbClr>
                  </a:outerShdw>
                </a:effectLst>
                <a:latin typeface="Segoe UI Historic" panose="020B0502040204020203" pitchFamily="34" charset="0"/>
              </a:rPr>
            </a:br>
            <a:r>
              <a:rPr lang="el-GR" b="1" dirty="0" smtClean="0">
                <a:ln w="11430"/>
                <a:solidFill>
                  <a:srgbClr val="FFFF00"/>
                </a:solidFill>
                <a:effectLst>
                  <a:outerShdw blurRad="50800" dist="39000" dir="5460000" algn="tl">
                    <a:srgbClr val="000000">
                      <a:alpha val="38000"/>
                    </a:srgbClr>
                  </a:outerShdw>
                </a:effectLst>
                <a:latin typeface="Segoe UI Historic" panose="020B0502040204020203" pitchFamily="34" charset="0"/>
              </a:rPr>
              <a:t>ΗΛΕΚΤΡΙΚΟΥΣ  ΚΙΝΗΤΗΡΕΣ </a:t>
            </a:r>
            <a:br>
              <a:rPr lang="el-GR" b="1" dirty="0" smtClean="0">
                <a:ln w="11430"/>
                <a:solidFill>
                  <a:srgbClr val="FFFF00"/>
                </a:solidFill>
                <a:effectLst>
                  <a:outerShdw blurRad="50800" dist="39000" dir="5460000" algn="tl">
                    <a:srgbClr val="000000">
                      <a:alpha val="38000"/>
                    </a:srgbClr>
                  </a:outerShdw>
                </a:effectLst>
                <a:latin typeface="Segoe UI Historic" panose="020B0502040204020203" pitchFamily="34" charset="0"/>
              </a:rPr>
            </a:br>
            <a:r>
              <a:rPr lang="el-GR" b="1" dirty="0" smtClean="0">
                <a:ln w="11430"/>
                <a:solidFill>
                  <a:srgbClr val="FFFF00"/>
                </a:solidFill>
                <a:effectLst>
                  <a:outerShdw blurRad="50800" dist="39000" dir="5460000" algn="tl">
                    <a:srgbClr val="000000">
                      <a:alpha val="38000"/>
                    </a:srgbClr>
                  </a:outerShdw>
                </a:effectLst>
                <a:latin typeface="Segoe UI Historic" panose="020B0502040204020203" pitchFamily="34" charset="0"/>
              </a:rPr>
              <a:t>ΕΝΑΝ  </a:t>
            </a:r>
            <a:r>
              <a:rPr lang="el-GR" b="1" dirty="0">
                <a:ln w="11430"/>
                <a:solidFill>
                  <a:srgbClr val="FFFF00"/>
                </a:solidFill>
                <a:effectLst>
                  <a:outerShdw blurRad="50800" dist="39000" dir="5460000" algn="tl">
                    <a:srgbClr val="000000">
                      <a:alpha val="38000"/>
                    </a:srgbClr>
                  </a:outerShdw>
                </a:effectLst>
                <a:latin typeface="Segoe UI Historic" panose="020B0502040204020203" pitchFamily="34" charset="0"/>
              </a:rPr>
              <a:t>ΜΕΤΡΗΤΗ </a:t>
            </a:r>
            <a:r>
              <a:rPr lang="en-US" b="1" dirty="0">
                <a:ln w="11430"/>
                <a:solidFill>
                  <a:srgbClr val="FFFF00"/>
                </a:solidFill>
                <a:effectLst>
                  <a:outerShdw blurRad="50800" dist="39000" dir="5460000" algn="tl">
                    <a:srgbClr val="000000">
                      <a:alpha val="38000"/>
                    </a:srgbClr>
                  </a:outerShdw>
                </a:effectLst>
                <a:latin typeface="Segoe UI Historic" panose="020B0502040204020203" pitchFamily="34" charset="0"/>
              </a:rPr>
              <a:t>pH </a:t>
            </a:r>
            <a:r>
              <a:rPr lang="el-GR" b="1" dirty="0">
                <a:ln w="11430"/>
                <a:solidFill>
                  <a:srgbClr val="FFFF00"/>
                </a:solidFill>
                <a:effectLst>
                  <a:outerShdw blurRad="50800" dist="39000" dir="5460000" algn="tl">
                    <a:srgbClr val="000000">
                      <a:alpha val="38000"/>
                    </a:srgbClr>
                  </a:outerShdw>
                </a:effectLst>
                <a:latin typeface="Segoe UI Historic" panose="020B0502040204020203" pitchFamily="34" charset="0"/>
              </a:rPr>
              <a:t>ΚΑΙ </a:t>
            </a:r>
            <a:r>
              <a:rPr lang="el-GR" b="1" dirty="0" smtClean="0">
                <a:ln w="11430"/>
                <a:solidFill>
                  <a:srgbClr val="FFFF00"/>
                </a:solidFill>
                <a:effectLst>
                  <a:outerShdw blurRad="50800" dist="39000" dir="5460000" algn="tl">
                    <a:srgbClr val="000000">
                      <a:alpha val="38000"/>
                    </a:srgbClr>
                  </a:outerShdw>
                </a:effectLst>
                <a:latin typeface="Segoe UI Historic" panose="020B0502040204020203" pitchFamily="34" charset="0"/>
              </a:rPr>
              <a:t>ΕΝΑ ΘΕΡΜΟΜΕΤΡΟ</a:t>
            </a:r>
            <a:r>
              <a:rPr lang="el-GR" b="1" dirty="0">
                <a:ln w="11430"/>
                <a:solidFill>
                  <a:srgbClr val="FFFF00"/>
                </a:solidFill>
                <a:effectLst>
                  <a:outerShdw blurRad="50800" dist="39000" dir="5460000" algn="tl">
                    <a:srgbClr val="000000">
                      <a:alpha val="38000"/>
                    </a:srgbClr>
                  </a:outerShdw>
                </a:effectLst>
              </a:rPr>
              <a:t/>
            </a:r>
            <a:br>
              <a:rPr lang="el-GR" b="1" dirty="0">
                <a:ln w="11430"/>
                <a:solidFill>
                  <a:srgbClr val="FFFF00"/>
                </a:solidFill>
                <a:effectLst>
                  <a:outerShdw blurRad="50800" dist="39000" dir="5460000" algn="tl">
                    <a:srgbClr val="000000">
                      <a:alpha val="38000"/>
                    </a:srgbClr>
                  </a:outerShdw>
                </a:effectLst>
              </a:rPr>
            </a:br>
            <a:endParaRPr lang="el-GR" dirty="0"/>
          </a:p>
        </p:txBody>
      </p:sp>
      <p:pic>
        <p:nvPicPr>
          <p:cNvPr id="4" name="Θέση περιεχομένου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67580" y="2342418"/>
            <a:ext cx="3333750" cy="3333750"/>
          </a:xfrm>
        </p:spPr>
      </p:pic>
      <p:pic>
        <p:nvPicPr>
          <p:cNvPr id="5" name="Εικόνα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330" y="2342418"/>
            <a:ext cx="3333750" cy="3333750"/>
          </a:xfrm>
          <a:prstGeom prst="rect">
            <a:avLst/>
          </a:prstGeom>
        </p:spPr>
      </p:pic>
      <p:pic>
        <p:nvPicPr>
          <p:cNvPr id="6" name="Εικόνα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375" y="2342418"/>
            <a:ext cx="3333750" cy="3333750"/>
          </a:xfrm>
          <a:prstGeom prst="rect">
            <a:avLst/>
          </a:prstGeom>
        </p:spPr>
      </p:pic>
    </p:spTree>
    <p:extLst>
      <p:ext uri="{BB962C8B-B14F-4D97-AF65-F5344CB8AC3E}">
        <p14:creationId xmlns:p14="http://schemas.microsoft.com/office/powerpoint/2010/main" val="37701211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xmlns="" id="{8C765D4A-F63D-CE87-EF0C-BCACF6072BA7}"/>
              </a:ext>
            </a:extLst>
          </p:cNvPr>
          <p:cNvSpPr>
            <a:spLocks noGrp="1"/>
          </p:cNvSpPr>
          <p:nvPr>
            <p:ph idx="1"/>
          </p:nvPr>
        </p:nvSpPr>
        <p:spPr>
          <a:xfrm>
            <a:off x="1141412" y="1652954"/>
            <a:ext cx="9905999" cy="4138247"/>
          </a:xfrm>
        </p:spPr>
        <p:txBody>
          <a:bodyPr>
            <a:normAutofit fontScale="77500" lnSpcReduction="20000"/>
          </a:bodyPr>
          <a:lstStyle/>
          <a:p>
            <a:pPr marL="0" indent="0">
              <a:buNone/>
            </a:pPr>
            <a:r>
              <a:rPr lang="el-GR" b="1" dirty="0" smtClean="0">
                <a:solidFill>
                  <a:schemeClr val="accent1">
                    <a:lumMod val="40000"/>
                    <a:lumOff val="60000"/>
                  </a:schemeClr>
                </a:solidFill>
              </a:rPr>
              <a:t>ΝΑ </a:t>
            </a:r>
            <a:r>
              <a:rPr lang="el-GR" b="1" dirty="0">
                <a:solidFill>
                  <a:schemeClr val="accent1">
                    <a:lumMod val="40000"/>
                    <a:lumOff val="60000"/>
                  </a:schemeClr>
                </a:solidFill>
              </a:rPr>
              <a:t>ΒΟΗΘΗΣΟΥΜΕ ΤΟ </a:t>
            </a:r>
            <a:r>
              <a:rPr lang="el-GR" b="1" dirty="0" smtClean="0">
                <a:solidFill>
                  <a:schemeClr val="accent1">
                    <a:lumMod val="40000"/>
                    <a:lumOff val="60000"/>
                  </a:schemeClr>
                </a:solidFill>
              </a:rPr>
              <a:t>ΠΕΡΙΒΑΛΛΟΝ ΜΑΣ</a:t>
            </a:r>
          </a:p>
          <a:p>
            <a:pPr marL="0" indent="0">
              <a:buNone/>
            </a:pPr>
            <a:r>
              <a:rPr lang="el-GR" b="1" dirty="0" smtClean="0">
                <a:solidFill>
                  <a:schemeClr val="accent1">
                    <a:lumMod val="40000"/>
                    <a:lumOff val="60000"/>
                  </a:schemeClr>
                </a:solidFill>
              </a:rPr>
              <a:t>  </a:t>
            </a:r>
            <a:r>
              <a:rPr lang="el-GR" b="1" dirty="0">
                <a:solidFill>
                  <a:schemeClr val="accent1">
                    <a:lumMod val="40000"/>
                    <a:lumOff val="60000"/>
                  </a:schemeClr>
                </a:solidFill>
              </a:rPr>
              <a:t>ΤΟ ΟΠΟΙΟ </a:t>
            </a:r>
            <a:r>
              <a:rPr lang="el-GR" b="1" dirty="0" smtClean="0">
                <a:solidFill>
                  <a:schemeClr val="accent1">
                    <a:lumMod val="40000"/>
                    <a:lumOff val="60000"/>
                  </a:schemeClr>
                </a:solidFill>
              </a:rPr>
              <a:t>ΑΝΤΙΜΕΤΩΠΙΖΕΙ  ΤΑ ΤΕΛΕΥΤΑΙΑ </a:t>
            </a:r>
            <a:r>
              <a:rPr lang="el-GR" b="1" dirty="0">
                <a:solidFill>
                  <a:schemeClr val="accent1">
                    <a:lumMod val="40000"/>
                    <a:lumOff val="60000"/>
                  </a:schemeClr>
                </a:solidFill>
              </a:rPr>
              <a:t>ΧΡΟΝΙΑ </a:t>
            </a:r>
            <a:r>
              <a:rPr lang="el-GR" b="1" dirty="0" smtClean="0">
                <a:solidFill>
                  <a:schemeClr val="accent1">
                    <a:lumMod val="40000"/>
                    <a:lumOff val="60000"/>
                  </a:schemeClr>
                </a:solidFill>
              </a:rPr>
              <a:t> ΠΡΟΒΛΗΜΑΤΑ ΜΕ</a:t>
            </a:r>
          </a:p>
          <a:p>
            <a:pPr marL="0" indent="0">
              <a:buNone/>
            </a:pPr>
            <a:r>
              <a:rPr lang="el-GR" b="1" dirty="0" smtClean="0">
                <a:solidFill>
                  <a:schemeClr val="accent1">
                    <a:lumMod val="40000"/>
                    <a:lumOff val="60000"/>
                  </a:schemeClr>
                </a:solidFill>
              </a:rPr>
              <a:t> </a:t>
            </a:r>
            <a:r>
              <a:rPr lang="el-GR" b="1" dirty="0">
                <a:solidFill>
                  <a:schemeClr val="accent1">
                    <a:lumMod val="40000"/>
                    <a:lumOff val="60000"/>
                  </a:schemeClr>
                </a:solidFill>
              </a:rPr>
              <a:t>ΤΗΝ </a:t>
            </a:r>
            <a:r>
              <a:rPr lang="el-GR" b="1" dirty="0" smtClean="0">
                <a:solidFill>
                  <a:schemeClr val="accent1">
                    <a:lumMod val="40000"/>
                    <a:lumOff val="60000"/>
                  </a:schemeClr>
                </a:solidFill>
              </a:rPr>
              <a:t>ΚΛΙΜΑΤΙΚ</a:t>
            </a:r>
            <a:r>
              <a:rPr lang="el-GR" b="1" dirty="0" smtClean="0">
                <a:solidFill>
                  <a:schemeClr val="accent1">
                    <a:lumMod val="40000"/>
                    <a:lumOff val="60000"/>
                  </a:schemeClr>
                </a:solidFill>
              </a:rPr>
              <a:t>Η ΑΛΛΑΓΗ </a:t>
            </a:r>
            <a:r>
              <a:rPr lang="el-GR" b="1" dirty="0">
                <a:solidFill>
                  <a:schemeClr val="accent1">
                    <a:lumMod val="40000"/>
                    <a:lumOff val="60000"/>
                  </a:schemeClr>
                </a:solidFill>
              </a:rPr>
              <a:t>&amp; ΤΟ ΦΑΙΝΟΜΕΝΟ ΤΟΥ </a:t>
            </a:r>
            <a:r>
              <a:rPr lang="el-GR" b="1" dirty="0" smtClean="0">
                <a:solidFill>
                  <a:schemeClr val="accent1">
                    <a:lumMod val="40000"/>
                    <a:lumOff val="60000"/>
                  </a:schemeClr>
                </a:solidFill>
              </a:rPr>
              <a:t>ΘΕΡΜΟΚΗΠΙΟΥ</a:t>
            </a:r>
          </a:p>
          <a:p>
            <a:pPr marL="0" indent="0">
              <a:buNone/>
            </a:pPr>
            <a:r>
              <a:rPr lang="el-GR" b="1" dirty="0" smtClean="0">
                <a:solidFill>
                  <a:schemeClr val="accent1">
                    <a:lumMod val="40000"/>
                    <a:lumOff val="60000"/>
                  </a:schemeClr>
                </a:solidFill>
              </a:rPr>
              <a:t> </a:t>
            </a:r>
            <a:r>
              <a:rPr lang="el-GR" b="1" dirty="0">
                <a:solidFill>
                  <a:schemeClr val="accent1">
                    <a:lumMod val="40000"/>
                    <a:lumOff val="60000"/>
                  </a:schemeClr>
                </a:solidFill>
              </a:rPr>
              <a:t>«Ο ΘΑΛΛΑΣΣΙΟΣ ΕΞΕΡΕΥΝΗΤΗΣ» </a:t>
            </a:r>
            <a:endParaRPr lang="el-GR" b="1" dirty="0" smtClean="0">
              <a:solidFill>
                <a:schemeClr val="accent1">
                  <a:lumMod val="40000"/>
                  <a:lumOff val="60000"/>
                </a:schemeClr>
              </a:solidFill>
            </a:endParaRPr>
          </a:p>
          <a:p>
            <a:pPr marL="0" indent="0">
              <a:buNone/>
            </a:pPr>
            <a:endParaRPr lang="en-US" b="1" dirty="0" smtClean="0">
              <a:solidFill>
                <a:schemeClr val="accent1">
                  <a:lumMod val="40000"/>
                  <a:lumOff val="60000"/>
                </a:schemeClr>
              </a:solidFill>
            </a:endParaRPr>
          </a:p>
          <a:p>
            <a:pPr marL="0" indent="0">
              <a:buNone/>
            </a:pPr>
            <a:r>
              <a:rPr lang="el-GR" b="1" dirty="0" smtClean="0">
                <a:solidFill>
                  <a:schemeClr val="accent1">
                    <a:lumMod val="40000"/>
                    <a:lumOff val="60000"/>
                  </a:schemeClr>
                </a:solidFill>
              </a:rPr>
              <a:t>ΘΑ </a:t>
            </a:r>
            <a:r>
              <a:rPr lang="el-GR" b="1" dirty="0">
                <a:solidFill>
                  <a:schemeClr val="accent1">
                    <a:lumMod val="40000"/>
                    <a:lumOff val="60000"/>
                  </a:schemeClr>
                </a:solidFill>
              </a:rPr>
              <a:t>ΕΧΕΙ ΤΗΝ ΔΥΝΑΤΟΤΗΤΑ ΝΑ ΠΑΙΡΝΕΙ ΜΕΤΡΗΣΕΙΣ </a:t>
            </a:r>
            <a:r>
              <a:rPr lang="el-GR" b="1" dirty="0" smtClean="0">
                <a:solidFill>
                  <a:schemeClr val="accent1">
                    <a:lumMod val="40000"/>
                    <a:lumOff val="60000"/>
                  </a:schemeClr>
                </a:solidFill>
              </a:rPr>
              <a:t>ΑΠΟ </a:t>
            </a:r>
          </a:p>
          <a:p>
            <a:pPr marL="0" indent="0">
              <a:buNone/>
            </a:pPr>
            <a:r>
              <a:rPr lang="el-GR" b="1" dirty="0" smtClean="0">
                <a:solidFill>
                  <a:schemeClr val="accent1">
                    <a:lumMod val="40000"/>
                    <a:lumOff val="60000"/>
                  </a:schemeClr>
                </a:solidFill>
              </a:rPr>
              <a:t> ΤΗΝ ΘΑΛΑΣΣΑ   ΛΙΜΝΟΘΑΛΑΣΣΕΣ ΚΑΙ ΠΟΤΑΜΙΑ ΣΥΣΤΗΜΑΤΑ</a:t>
            </a:r>
          </a:p>
          <a:p>
            <a:pPr marL="0" indent="0">
              <a:buNone/>
            </a:pPr>
            <a:r>
              <a:rPr lang="el-GR" b="1" dirty="0" smtClean="0">
                <a:solidFill>
                  <a:schemeClr val="accent1">
                    <a:lumMod val="40000"/>
                    <a:lumOff val="60000"/>
                  </a:schemeClr>
                </a:solidFill>
              </a:rPr>
              <a:t>ΓΙΑ </a:t>
            </a:r>
            <a:r>
              <a:rPr lang="el-GR" b="1" dirty="0">
                <a:solidFill>
                  <a:schemeClr val="accent1">
                    <a:lumMod val="40000"/>
                    <a:lumOff val="60000"/>
                  </a:schemeClr>
                </a:solidFill>
              </a:rPr>
              <a:t>ΤΟΝ ΕΛΕΓΧΟ ΠΟΙΟΤΗΤΑΣ ΤΟΥ </a:t>
            </a:r>
            <a:r>
              <a:rPr lang="el-GR" b="1" dirty="0" smtClean="0">
                <a:solidFill>
                  <a:schemeClr val="accent1">
                    <a:lumMod val="40000"/>
                    <a:lumOff val="60000"/>
                  </a:schemeClr>
                </a:solidFill>
              </a:rPr>
              <a:t>ΝΕΡΟΥ</a:t>
            </a:r>
          </a:p>
          <a:p>
            <a:pPr marL="0" indent="0">
              <a:buNone/>
            </a:pPr>
            <a:endParaRPr lang="el-GR" b="1" dirty="0">
              <a:solidFill>
                <a:schemeClr val="accent1">
                  <a:lumMod val="40000"/>
                  <a:lumOff val="60000"/>
                </a:schemeClr>
              </a:solidFill>
            </a:endParaRPr>
          </a:p>
          <a:p>
            <a:pPr marL="0" indent="0">
              <a:buNone/>
            </a:pPr>
            <a:r>
              <a:rPr lang="en-US" b="1" dirty="0" smtClean="0">
                <a:solidFill>
                  <a:schemeClr val="accent1">
                    <a:lumMod val="40000"/>
                    <a:lumOff val="60000"/>
                  </a:schemeClr>
                </a:solidFill>
              </a:rPr>
              <a:t>PH </a:t>
            </a:r>
            <a:r>
              <a:rPr lang="el-GR" b="1" dirty="0" smtClean="0">
                <a:solidFill>
                  <a:schemeClr val="accent1">
                    <a:lumMod val="40000"/>
                    <a:lumOff val="60000"/>
                  </a:schemeClr>
                </a:solidFill>
              </a:rPr>
              <a:t>&amp;</a:t>
            </a:r>
            <a:r>
              <a:rPr lang="en-US" b="1" dirty="0" smtClean="0">
                <a:solidFill>
                  <a:schemeClr val="accent1">
                    <a:lumMod val="40000"/>
                    <a:lumOff val="60000"/>
                  </a:schemeClr>
                </a:solidFill>
              </a:rPr>
              <a:t> </a:t>
            </a:r>
            <a:r>
              <a:rPr lang="el-GR" b="1" dirty="0" smtClean="0">
                <a:solidFill>
                  <a:schemeClr val="accent1">
                    <a:lumMod val="40000"/>
                    <a:lumOff val="60000"/>
                  </a:schemeClr>
                </a:solidFill>
              </a:rPr>
              <a:t> ΘΕΡΜΟΚΡΑΣΙΑΣ</a:t>
            </a:r>
            <a:endParaRPr lang="el-GR" b="1" dirty="0">
              <a:solidFill>
                <a:schemeClr val="accent1">
                  <a:lumMod val="40000"/>
                  <a:lumOff val="60000"/>
                </a:schemeClr>
              </a:solidFill>
            </a:endParaRPr>
          </a:p>
        </p:txBody>
      </p:sp>
      <p:sp>
        <p:nvSpPr>
          <p:cNvPr id="4" name="Ορθογώνιο 3"/>
          <p:cNvSpPr/>
          <p:nvPr/>
        </p:nvSpPr>
        <p:spPr>
          <a:xfrm>
            <a:off x="1780251" y="531866"/>
            <a:ext cx="9598653"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l-GR" sz="4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ΣΚΟΠΟΣ ΤΗΣ ΕΦΑΡΜΟΓΗΣ ΜΑΣ ΕΙΝΑΙ</a:t>
            </a:r>
            <a:endParaRPr lang="el-GR"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292872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normAutofit/>
          </a:bodyPr>
          <a:lstStyle/>
          <a:p>
            <a:pPr algn="ctr"/>
            <a:r>
              <a:rPr lang="el-GR" dirty="0"/>
              <a:t/>
            </a:r>
            <a:br>
              <a:rPr lang="el-GR" dirty="0"/>
            </a:br>
            <a:r>
              <a:rPr lang="el-GR" sz="4400" b="1" dirty="0" smtClean="0">
                <a:solidFill>
                  <a:schemeClr val="accent6">
                    <a:lumMod val="60000"/>
                    <a:lumOff val="40000"/>
                  </a:schemeClr>
                </a:solidFill>
              </a:rPr>
              <a:t>ΚλιματικΗ  ΜεταβλητΟτητα</a:t>
            </a:r>
            <a:endParaRPr lang="el-GR" sz="4400" b="1" dirty="0">
              <a:solidFill>
                <a:schemeClr val="accent6">
                  <a:lumMod val="60000"/>
                  <a:lumOff val="40000"/>
                </a:schemeClr>
              </a:solidFill>
            </a:endParaRPr>
          </a:p>
        </p:txBody>
      </p:sp>
      <p:sp>
        <p:nvSpPr>
          <p:cNvPr id="3" name="Θέση περιεχομένου 2"/>
          <p:cNvSpPr>
            <a:spLocks noGrp="1"/>
          </p:cNvSpPr>
          <p:nvPr>
            <p:ph idx="1"/>
          </p:nvPr>
        </p:nvSpPr>
        <p:spPr/>
        <p:txBody>
          <a:bodyPr>
            <a:normAutofit fontScale="92500"/>
          </a:bodyPr>
          <a:lstStyle/>
          <a:p>
            <a:r>
              <a:rPr lang="el-GR" dirty="0">
                <a:solidFill>
                  <a:schemeClr val="accent1"/>
                </a:solidFill>
              </a:rPr>
              <a:t>Η Κλιματική Μεταβλητότητα και η επίδραση της στο θαλάσσιο περιβάλλον.</a:t>
            </a:r>
          </a:p>
          <a:p>
            <a:r>
              <a:rPr lang="el-GR" dirty="0">
                <a:solidFill>
                  <a:schemeClr val="accent1"/>
                </a:solidFill>
              </a:rPr>
              <a:t>Κλιματική μεταβλητότητα ονομάζουμε την διακύμανση που παρουσιάζουν οι μέσες τιμές των κλιματικών παραμέτρων σε όλες τις χωρικές και χρονικές κλίμακες πέρα από τα τυπικά συστήματα καιρού. Μεταβλητότητα μπορεί να υπάρξει είτε λόγω των φυσικών εσωτερικών διεργασιών στο κλιματικό σύστημα (εσωτερική κλιματική μεταβλητότητα) είτε λόγω φυσικών ή ανθρωπογενών εξωτερικών εξαναγκαστικών μηχανισμών (εξωτερική κλιματική μεταβλητότητα).</a:t>
            </a:r>
          </a:p>
          <a:p>
            <a:endParaRPr lang="el-GR" dirty="0"/>
          </a:p>
        </p:txBody>
      </p:sp>
    </p:spTree>
    <p:extLst>
      <p:ext uri="{BB962C8B-B14F-4D97-AF65-F5344CB8AC3E}">
        <p14:creationId xmlns:p14="http://schemas.microsoft.com/office/powerpoint/2010/main" val="17986493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3754314" y="161318"/>
            <a:ext cx="3481755" cy="1219074"/>
          </a:xfrm>
        </p:spPr>
        <p:txBody>
          <a:bodyPr/>
          <a:lstStyle/>
          <a:p>
            <a:r>
              <a:rPr lang="el-GR" dirty="0" smtClean="0">
                <a:solidFill>
                  <a:schemeClr val="accent1"/>
                </a:solidFill>
              </a:rPr>
              <a:t>ΕΠΙ ΤΟ ΕΡΓΟ</a:t>
            </a:r>
            <a:endParaRPr lang="el-GR" dirty="0">
              <a:solidFill>
                <a:schemeClr val="accent1"/>
              </a:solidFill>
            </a:endParaRPr>
          </a:p>
        </p:txBody>
      </p:sp>
      <p:pic>
        <p:nvPicPr>
          <p:cNvPr id="4" name="Θέση περιεχομένου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7254" y="1336431"/>
            <a:ext cx="8739554" cy="5152291"/>
          </a:xfrm>
        </p:spPr>
      </p:pic>
    </p:spTree>
    <p:extLst>
      <p:ext uri="{BB962C8B-B14F-4D97-AF65-F5344CB8AC3E}">
        <p14:creationId xmlns:p14="http://schemas.microsoft.com/office/powerpoint/2010/main" val="1854794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p:cNvSpPr>
            <a:spLocks noGrp="1"/>
          </p:cNvSpPr>
          <p:nvPr>
            <p:ph type="title"/>
          </p:nvPr>
        </p:nvSpPr>
        <p:spPr>
          <a:xfrm>
            <a:off x="1150205" y="776779"/>
            <a:ext cx="9905998" cy="1478570"/>
          </a:xfrm>
        </p:spPr>
        <p:txBody>
          <a:bodyPr>
            <a:normAutofit fontScale="90000"/>
          </a:bodyPr>
          <a:lstStyle/>
          <a:p>
            <a:pPr lvl="0"/>
            <a:r>
              <a:rPr lang="el-GR" dirty="0" err="1">
                <a:solidFill>
                  <a:srgbClr val="FFC000"/>
                </a:solidFill>
              </a:rPr>
              <a:t>Arduino</a:t>
            </a:r>
            <a:r>
              <a:rPr lang="el-GR" dirty="0">
                <a:solidFill>
                  <a:srgbClr val="FFC000"/>
                </a:solidFill>
              </a:rPr>
              <a:t> MKR 1310 είναι ένα </a:t>
            </a:r>
            <a:r>
              <a:rPr lang="el-GR" dirty="0" err="1">
                <a:solidFill>
                  <a:srgbClr val="FFC000"/>
                </a:solidFill>
              </a:rPr>
              <a:t>arduino</a:t>
            </a:r>
            <a:r>
              <a:rPr lang="el-GR" dirty="0">
                <a:solidFill>
                  <a:srgbClr val="FFC000"/>
                </a:solidFill>
              </a:rPr>
              <a:t> τελευταίας </a:t>
            </a:r>
            <a:r>
              <a:rPr lang="el-GR" dirty="0" smtClean="0">
                <a:solidFill>
                  <a:srgbClr val="FFC000"/>
                </a:solidFill>
              </a:rPr>
              <a:t>τεχνολοΓΙασ </a:t>
            </a:r>
            <a:r>
              <a:rPr lang="el-GR" dirty="0">
                <a:solidFill>
                  <a:srgbClr val="FFC000"/>
                </a:solidFill>
              </a:rPr>
              <a:t>με </a:t>
            </a:r>
            <a:r>
              <a:rPr lang="el-GR" dirty="0" err="1" smtClean="0">
                <a:solidFill>
                  <a:srgbClr val="FFC000"/>
                </a:solidFill>
              </a:rPr>
              <a:t>δυνατΟτητΑ</a:t>
            </a:r>
            <a:r>
              <a:rPr lang="el-GR" dirty="0" smtClean="0">
                <a:solidFill>
                  <a:srgbClr val="FFC000"/>
                </a:solidFill>
              </a:rPr>
              <a:t> </a:t>
            </a:r>
            <a:r>
              <a:rPr lang="el-GR" dirty="0" err="1">
                <a:solidFill>
                  <a:srgbClr val="FFC000"/>
                </a:solidFill>
              </a:rPr>
              <a:t>wifi</a:t>
            </a:r>
            <a:r>
              <a:rPr lang="el-GR" dirty="0"/>
              <a:t/>
            </a:r>
            <a:br>
              <a:rPr lang="el-GR" dirty="0"/>
            </a:br>
            <a:endParaRPr lang="el-GR" dirty="0"/>
          </a:p>
        </p:txBody>
      </p:sp>
      <p:pic>
        <p:nvPicPr>
          <p:cNvPr id="6" name="Θέση περιεχομένου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6270" y="2249487"/>
            <a:ext cx="4439275" cy="4124935"/>
          </a:xfrm>
        </p:spPr>
      </p:pic>
    </p:spTree>
    <p:extLst>
      <p:ext uri="{BB962C8B-B14F-4D97-AF65-F5344CB8AC3E}">
        <p14:creationId xmlns:p14="http://schemas.microsoft.com/office/powerpoint/2010/main" val="14324440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normAutofit/>
          </a:bodyPr>
          <a:lstStyle/>
          <a:p>
            <a:pPr lvl="0"/>
            <a:r>
              <a:rPr lang="el-GR" sz="2200" dirty="0" err="1"/>
              <a:t>Arduino</a:t>
            </a:r>
            <a:r>
              <a:rPr lang="el-GR" sz="2200" dirty="0"/>
              <a:t> </a:t>
            </a:r>
            <a:r>
              <a:rPr lang="el-GR" sz="2200" dirty="0" err="1"/>
              <a:t>Edge</a:t>
            </a:r>
            <a:r>
              <a:rPr lang="el-GR" sz="2200" dirty="0"/>
              <a:t> </a:t>
            </a:r>
            <a:r>
              <a:rPr lang="el-GR" sz="2200" dirty="0" err="1"/>
              <a:t>Control</a:t>
            </a:r>
            <a:r>
              <a:rPr lang="el-GR" sz="2200" dirty="0"/>
              <a:t> </a:t>
            </a:r>
            <a:r>
              <a:rPr lang="el-GR" sz="2200" dirty="0" err="1" smtClean="0"/>
              <a:t>Αλλη</a:t>
            </a:r>
            <a:r>
              <a:rPr lang="el-GR" sz="2200" dirty="0" smtClean="0"/>
              <a:t> </a:t>
            </a:r>
            <a:r>
              <a:rPr lang="el-GR" sz="2200" dirty="0"/>
              <a:t>μια </a:t>
            </a:r>
            <a:r>
              <a:rPr lang="el-GR" sz="2200" dirty="0" err="1" smtClean="0"/>
              <a:t>πλακΕτα</a:t>
            </a:r>
            <a:r>
              <a:rPr lang="el-GR" sz="2200" dirty="0" smtClean="0"/>
              <a:t> </a:t>
            </a:r>
            <a:r>
              <a:rPr lang="el-GR" sz="2200" dirty="0" err="1" smtClean="0"/>
              <a:t>τελευταΙασ</a:t>
            </a:r>
            <a:r>
              <a:rPr lang="el-GR" sz="2200" dirty="0" smtClean="0"/>
              <a:t> </a:t>
            </a:r>
            <a:r>
              <a:rPr lang="el-GR" sz="2200" dirty="0" err="1" smtClean="0"/>
              <a:t>τεχνολογίασ</a:t>
            </a:r>
            <a:r>
              <a:rPr lang="el-GR" sz="2200" dirty="0" smtClean="0"/>
              <a:t> </a:t>
            </a:r>
            <a:r>
              <a:rPr lang="el-GR" sz="2200" dirty="0"/>
              <a:t>φτιαγμένη για αυτοματισμό και δέχεται </a:t>
            </a:r>
            <a:r>
              <a:rPr lang="el-GR" sz="2200" dirty="0" smtClean="0"/>
              <a:t>δυο </a:t>
            </a:r>
            <a:r>
              <a:rPr lang="el-GR" sz="2200" dirty="0" err="1"/>
              <a:t>Arduino</a:t>
            </a:r>
            <a:r>
              <a:rPr lang="el-GR" sz="2200" dirty="0"/>
              <a:t> </a:t>
            </a:r>
            <a:r>
              <a:rPr lang="el-GR" sz="2200" dirty="0" err="1" smtClean="0"/>
              <a:t>σειράσ</a:t>
            </a:r>
            <a:r>
              <a:rPr lang="el-GR" sz="2200" dirty="0" smtClean="0"/>
              <a:t> </a:t>
            </a:r>
            <a:r>
              <a:rPr lang="el-GR" sz="2200" dirty="0"/>
              <a:t>MKR για πιο </a:t>
            </a:r>
            <a:r>
              <a:rPr lang="el-GR" sz="2200" dirty="0" err="1" smtClean="0"/>
              <a:t>σύνθετεσ</a:t>
            </a:r>
            <a:r>
              <a:rPr lang="el-GR" sz="2200" dirty="0" smtClean="0"/>
              <a:t> </a:t>
            </a:r>
            <a:r>
              <a:rPr lang="el-GR" sz="2200" dirty="0" err="1" smtClean="0"/>
              <a:t>δημιουργίε</a:t>
            </a:r>
            <a:r>
              <a:rPr lang="el-GR" sz="2200" dirty="0" err="1"/>
              <a:t>Σ</a:t>
            </a:r>
            <a:r>
              <a:rPr lang="el-GR" sz="2200" dirty="0"/>
              <a:t/>
            </a:r>
            <a:br>
              <a:rPr lang="el-GR" sz="2200" dirty="0"/>
            </a:br>
            <a:endParaRPr lang="el-GR" sz="2200" dirty="0"/>
          </a:p>
        </p:txBody>
      </p:sp>
      <p:pic>
        <p:nvPicPr>
          <p:cNvPr id="5" name="Θέση περιεχομένου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6271" y="2249488"/>
            <a:ext cx="2656284" cy="3541712"/>
          </a:xfrm>
        </p:spPr>
      </p:pic>
    </p:spTree>
    <p:extLst>
      <p:ext uri="{BB962C8B-B14F-4D97-AF65-F5344CB8AC3E}">
        <p14:creationId xmlns:p14="http://schemas.microsoft.com/office/powerpoint/2010/main" val="10276170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106244" y="354748"/>
            <a:ext cx="9905998" cy="717914"/>
          </a:xfrm>
        </p:spPr>
        <p:txBody>
          <a:bodyPr>
            <a:normAutofit fontScale="90000"/>
          </a:bodyPr>
          <a:lstStyle/>
          <a:p>
            <a:pPr lvl="0" algn="ctr"/>
            <a:r>
              <a:rPr lang="el-GR" sz="3200" b="1" dirty="0" smtClean="0">
                <a:solidFill>
                  <a:srgbClr val="FFC000"/>
                </a:solidFill>
              </a:rPr>
              <a:t>ΕΔΩ  ΕΛΕΓΧΟΥΜΕ το κΥΚΛΩΜΑ </a:t>
            </a:r>
            <a:r>
              <a:rPr lang="el-GR" sz="3200" b="1" dirty="0">
                <a:solidFill>
                  <a:srgbClr val="FFC000"/>
                </a:solidFill>
              </a:rPr>
              <a:t>για </a:t>
            </a:r>
            <a:r>
              <a:rPr lang="el-GR" sz="3200" b="1" dirty="0" smtClean="0">
                <a:solidFill>
                  <a:srgbClr val="FFC000"/>
                </a:solidFill>
              </a:rPr>
              <a:t>τιΣ μετρΗσειΣ θερμοκρασΙαΣ</a:t>
            </a:r>
            <a:r>
              <a:rPr lang="el-GR" dirty="0"/>
              <a:t/>
            </a:r>
            <a:br>
              <a:rPr lang="el-GR" dirty="0"/>
            </a:br>
            <a:endParaRPr lang="el-GR" dirty="0"/>
          </a:p>
        </p:txBody>
      </p:sp>
      <p:pic>
        <p:nvPicPr>
          <p:cNvPr id="4" name="Θέση περιεχομένου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7637" y="949569"/>
            <a:ext cx="9856177" cy="5618285"/>
          </a:xfrm>
        </p:spPr>
      </p:pic>
    </p:spTree>
    <p:extLst>
      <p:ext uri="{BB962C8B-B14F-4D97-AF65-F5344CB8AC3E}">
        <p14:creationId xmlns:p14="http://schemas.microsoft.com/office/powerpoint/2010/main" val="197485558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Κύκλωμα">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Slice</Template>
  <TotalTime>1021</TotalTime>
  <Words>360</Words>
  <Application>Microsoft Office PowerPoint</Application>
  <PresentationFormat>Προσαρμογή</PresentationFormat>
  <Paragraphs>47</Paragraphs>
  <Slides>19</Slides>
  <Notes>0</Notes>
  <HiddenSlides>0</HiddenSlides>
  <MMClips>1</MMClips>
  <ScaleCrop>false</ScaleCrop>
  <HeadingPairs>
    <vt:vector size="4" baseType="variant">
      <vt:variant>
        <vt:lpstr>Θέμα</vt:lpstr>
      </vt:variant>
      <vt:variant>
        <vt:i4>1</vt:i4>
      </vt:variant>
      <vt:variant>
        <vt:lpstr>Τίτλοι διαφανειών</vt:lpstr>
      </vt:variant>
      <vt:variant>
        <vt:i4>19</vt:i4>
      </vt:variant>
    </vt:vector>
  </HeadingPairs>
  <TitlesOfParts>
    <vt:vector size="20" baseType="lpstr">
      <vt:lpstr>Κύκλωμα</vt:lpstr>
      <vt:lpstr>Παρουσίαση του PowerPoint</vt:lpstr>
      <vt:lpstr> </vt:lpstr>
      <vt:lpstr>ΤΟ ΣΚΑΦΟΣ ΜΑΣ ΘΑ ΛΕΙΤΟΥΡΓΕΙ  ΜΕ ΜΙΚΡΟΥΠΟΛΟΓΙΣΤΗ Arduino ΗΛΕΚΤΡΙΚΟΥΣ  ΚΙΝΗΤΗΡΕΣ  ΕΝΑΝ  ΜΕΤΡΗΤΗ pH ΚΑΙ ΕΝΑ ΘΕΡΜΟΜΕΤΡΟ </vt:lpstr>
      <vt:lpstr>Παρουσίαση του PowerPoint</vt:lpstr>
      <vt:lpstr> ΚλιματικΗ  ΜεταβλητΟτητα</vt:lpstr>
      <vt:lpstr>ΕΠΙ ΤΟ ΕΡΓΟ</vt:lpstr>
      <vt:lpstr>Arduino MKR 1310 είναι ένα arduino τελευταίας τεχνολοΓΙασ με δυνατΟτητΑ wifi </vt:lpstr>
      <vt:lpstr>Arduino Edge Control Αλλη μια πλακΕτα τελευταΙασ τεχνολογίασ φτιαγμένη για αυτοματισμό και δέχεται δυο Arduino σειράσ MKR για πιο σύνθετεσ δημιουργίεΣ </vt:lpstr>
      <vt:lpstr>ΕΔΩ  ΕΛΕΓΧΟΥΜΕ το κΥΚΛΩΜΑ για τιΣ μετρΗσειΣ θερμοκρασΙαΣ </vt:lpstr>
      <vt:lpstr> Ο κΩδικαΣ για τιΣ μετρΗσειΣ θερμοκρασΙαΣ </vt:lpstr>
      <vt:lpstr>Εδώ βλέπουμε το κύκλωμα και των κώδικα για τισ μετρήσεισ pH (Οξύτητασ) </vt:lpstr>
      <vt:lpstr>ΠρΩτο ΠεΙραμα: Στο βΙντεο βλΕπουμε την πρώτη προσπΑθεια να δοΥμε πως δουλεΥει το Arduino MKR και Edge Control </vt:lpstr>
      <vt:lpstr>ΚΑΤΑΣΚΕΥΗ</vt:lpstr>
      <vt:lpstr>ΓΙΑ ΤΗΝ ΚΑΤΑΣΚΕΥΗ ΧΡΗΣΙΜΟΠΟΙΗΣΑΜΕ  ΠΛΑΣΤΙΚΟΥΣ ΣΩΛΗΝΕΣ </vt:lpstr>
      <vt:lpstr>Παρουσίαση του PowerPoint</vt:lpstr>
      <vt:lpstr>Παρουσίαση του PowerPoint</vt:lpstr>
      <vt:lpstr>ΦΩΤΟΒΟΛΤΑϊΚΟ ΠΑΝΕΛ ΓΙΑ ΤΗΝ ΤΡΟΦΟΔΟΣΙΑ ΤΗΣ ΣΥΣΚΕΥΗΣ</vt:lpstr>
      <vt:lpstr>ΤΟΠΟΘΕΤΗΣΗ ΦΩΤΟΒΟΛΤΑΙΚΟΥ ΚΑΙ HOUSING</vt:lpstr>
      <vt:lpstr>Παρουσίαση του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dimitris vogiatzis</dc:creator>
  <cp:lastModifiedBy>ekpai</cp:lastModifiedBy>
  <cp:revision>35</cp:revision>
  <dcterms:created xsi:type="dcterms:W3CDTF">2023-06-08T15:45:06Z</dcterms:created>
  <dcterms:modified xsi:type="dcterms:W3CDTF">2023-06-15T14:53:51Z</dcterms:modified>
</cp:coreProperties>
</file>